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67" r:id="rId4"/>
    <p:sldId id="269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83" r:id="rId15"/>
    <p:sldId id="284" r:id="rId16"/>
    <p:sldId id="285" r:id="rId17"/>
    <p:sldId id="287" r:id="rId18"/>
    <p:sldId id="293" r:id="rId19"/>
    <p:sldId id="294" r:id="rId20"/>
    <p:sldId id="292" r:id="rId21"/>
    <p:sldId id="282" r:id="rId22"/>
    <p:sldId id="286" r:id="rId23"/>
    <p:sldId id="291" r:id="rId24"/>
    <p:sldId id="288" r:id="rId25"/>
    <p:sldId id="290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2139" autoAdjust="0"/>
  </p:normalViewPr>
  <p:slideViewPr>
    <p:cSldViewPr snapToGrid="0">
      <p:cViewPr varScale="1">
        <p:scale>
          <a:sx n="47" d="100"/>
          <a:sy n="47" d="100"/>
        </p:scale>
        <p:origin x="47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0759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7605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1007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134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385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569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4285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7343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15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16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2497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573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1436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2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5" name="Circle: Hollow 59"/>
          <p:cNvSpPr/>
          <p:nvPr/>
        </p:nvSpPr>
        <p:spPr>
          <a:xfrm>
            <a:off x="8876626" y="3548875"/>
            <a:ext cx="6618249" cy="6618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7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8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2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7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8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AEACE3-7039-414F-88A7-119957D4EFEC}"/>
              </a:ext>
            </a:extLst>
          </p:cNvPr>
          <p:cNvSpPr/>
          <p:nvPr userDrawn="1"/>
        </p:nvSpPr>
        <p:spPr>
          <a:xfrm>
            <a:off x="9110662" y="3776662"/>
            <a:ext cx="6162676" cy="616267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127458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Text + Imag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5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55" name="Circle: Hollow 59"/>
          <p:cNvSpPr/>
          <p:nvPr/>
        </p:nvSpPr>
        <p:spPr>
          <a:xfrm>
            <a:off x="8876626" y="3548875"/>
            <a:ext cx="6618249" cy="6618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Text + Imag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5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98F5364-5F57-4793-A5A8-F3BAF16C6C9B}"/>
              </a:ext>
            </a:extLst>
          </p:cNvPr>
          <p:cNvSpPr/>
          <p:nvPr userDrawn="1"/>
        </p:nvSpPr>
        <p:spPr>
          <a:xfrm>
            <a:off x="9110662" y="3776662"/>
            <a:ext cx="6162676" cy="616267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555515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Flow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: Shape 4"/>
          <p:cNvSpPr/>
          <p:nvPr/>
        </p:nvSpPr>
        <p:spPr>
          <a:xfrm rot="5400000">
            <a:off x="16216047" y="5587053"/>
            <a:ext cx="9568657" cy="676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2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5" name="Freeform: Shape 68"/>
          <p:cNvSpPr/>
          <p:nvPr/>
        </p:nvSpPr>
        <p:spPr>
          <a:xfrm>
            <a:off x="14322116" y="11510867"/>
            <a:ext cx="6103351" cy="302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6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Circle: Hollow 59"/>
          <p:cNvSpPr/>
          <p:nvPr/>
        </p:nvSpPr>
        <p:spPr>
          <a:xfrm>
            <a:off x="13053217" y="284595"/>
            <a:ext cx="10803732" cy="10803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69" name="Freeform: Shape 42"/>
          <p:cNvSpPr/>
          <p:nvPr/>
        </p:nvSpPr>
        <p:spPr>
          <a:xfrm rot="16200000">
            <a:off x="-217431" y="-2235188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Freeform: Shape 1"/>
          <p:cNvSpPr/>
          <p:nvPr/>
        </p:nvSpPr>
        <p:spPr>
          <a:xfrm rot="5400000" flipH="1">
            <a:off x="-2740897" y="63276"/>
            <a:ext cx="9788964" cy="4750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Flow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: Shape 4"/>
          <p:cNvSpPr/>
          <p:nvPr/>
        </p:nvSpPr>
        <p:spPr>
          <a:xfrm rot="5400000">
            <a:off x="16216047" y="5587053"/>
            <a:ext cx="9568657" cy="676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2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5" name="Freeform: Shape 68"/>
          <p:cNvSpPr/>
          <p:nvPr/>
        </p:nvSpPr>
        <p:spPr>
          <a:xfrm>
            <a:off x="14322116" y="11510867"/>
            <a:ext cx="6103351" cy="302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6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Freeform: Shape 42"/>
          <p:cNvSpPr/>
          <p:nvPr/>
        </p:nvSpPr>
        <p:spPr>
          <a:xfrm rot="16200000">
            <a:off x="-217431" y="-2235188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Freeform: Shape 1"/>
          <p:cNvSpPr/>
          <p:nvPr/>
        </p:nvSpPr>
        <p:spPr>
          <a:xfrm rot="5400000" flipH="1">
            <a:off x="-2740897" y="63276"/>
            <a:ext cx="9788964" cy="4750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5E0BA04-18F6-484B-A6A3-544D28A6CA35}"/>
              </a:ext>
            </a:extLst>
          </p:cNvPr>
          <p:cNvSpPr/>
          <p:nvPr userDrawn="1"/>
        </p:nvSpPr>
        <p:spPr>
          <a:xfrm>
            <a:off x="13220897" y="619956"/>
            <a:ext cx="10468371" cy="10468371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962995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8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Circle: Hollow 59"/>
          <p:cNvSpPr/>
          <p:nvPr/>
        </p:nvSpPr>
        <p:spPr>
          <a:xfrm>
            <a:off x="334012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2" name="Circle: Hollow 59"/>
          <p:cNvSpPr/>
          <p:nvPr/>
        </p:nvSpPr>
        <p:spPr>
          <a:xfrm>
            <a:off x="4260810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3" name="Circle: Hollow 59"/>
          <p:cNvSpPr/>
          <p:nvPr/>
        </p:nvSpPr>
        <p:spPr>
          <a:xfrm>
            <a:off x="8314415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4" name="Circle: Hollow 59"/>
          <p:cNvSpPr/>
          <p:nvPr/>
        </p:nvSpPr>
        <p:spPr>
          <a:xfrm>
            <a:off x="12368021" y="3601877"/>
            <a:ext cx="3549163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5" name="Circle: Hollow 59"/>
          <p:cNvSpPr/>
          <p:nvPr/>
        </p:nvSpPr>
        <p:spPr>
          <a:xfrm>
            <a:off x="16421627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6" name="Circle: Hollow 59"/>
          <p:cNvSpPr/>
          <p:nvPr/>
        </p:nvSpPr>
        <p:spPr>
          <a:xfrm>
            <a:off x="20475232" y="3601877"/>
            <a:ext cx="3549164" cy="3549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87" name="Freeform: Shape 4"/>
          <p:cNvSpPr/>
          <p:nvPr/>
        </p:nvSpPr>
        <p:spPr>
          <a:xfrm rot="18900000">
            <a:off x="17616227" y="-3862706"/>
            <a:ext cx="6246078" cy="9302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8" name="Freeform: Shape 68"/>
          <p:cNvSpPr/>
          <p:nvPr/>
        </p:nvSpPr>
        <p:spPr>
          <a:xfrm rot="10800000">
            <a:off x="13194734" y="-508616"/>
            <a:ext cx="7748032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5" name="Freeform: Shape 1"/>
          <p:cNvSpPr/>
          <p:nvPr/>
        </p:nvSpPr>
        <p:spPr>
          <a:xfrm rot="1345093">
            <a:off x="-2035311" y="12079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6" name="Freeform: Shape 9"/>
          <p:cNvSpPr/>
          <p:nvPr/>
        </p:nvSpPr>
        <p:spPr>
          <a:xfrm rot="16200000" flipH="1">
            <a:off x="-863551" y="11284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18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Freeform: Shape 4"/>
          <p:cNvSpPr/>
          <p:nvPr/>
        </p:nvSpPr>
        <p:spPr>
          <a:xfrm rot="18900000">
            <a:off x="17616227" y="-3862706"/>
            <a:ext cx="6246078" cy="9302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8" name="Freeform: Shape 68"/>
          <p:cNvSpPr/>
          <p:nvPr/>
        </p:nvSpPr>
        <p:spPr>
          <a:xfrm rot="10800000">
            <a:off x="13194734" y="-508616"/>
            <a:ext cx="7748032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5" name="Freeform: Shape 1"/>
          <p:cNvSpPr/>
          <p:nvPr/>
        </p:nvSpPr>
        <p:spPr>
          <a:xfrm rot="1345093">
            <a:off x="-2035311" y="12079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6" name="Freeform: Shape 9"/>
          <p:cNvSpPr/>
          <p:nvPr/>
        </p:nvSpPr>
        <p:spPr>
          <a:xfrm rot="16200000" flipH="1">
            <a:off x="-863551" y="11284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9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DA4CF5-5AE8-44EA-906B-7FC3EC388BC0}"/>
              </a:ext>
            </a:extLst>
          </p:cNvPr>
          <p:cNvSpPr/>
          <p:nvPr userDrawn="1"/>
        </p:nvSpPr>
        <p:spPr>
          <a:xfrm>
            <a:off x="4717366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0577C3B-30F4-406B-82D3-5D32F2A72EF8}"/>
              </a:ext>
            </a:extLst>
          </p:cNvPr>
          <p:cNvSpPr/>
          <p:nvPr userDrawn="1"/>
        </p:nvSpPr>
        <p:spPr>
          <a:xfrm>
            <a:off x="762684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E8C1104-FD28-4984-94F7-9BD4DEC4E889}"/>
              </a:ext>
            </a:extLst>
          </p:cNvPr>
          <p:cNvSpPr/>
          <p:nvPr userDrawn="1"/>
        </p:nvSpPr>
        <p:spPr>
          <a:xfrm>
            <a:off x="8677959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946C4F-1495-41A5-8F40-49B1052F0265}"/>
              </a:ext>
            </a:extLst>
          </p:cNvPr>
          <p:cNvSpPr/>
          <p:nvPr userDrawn="1"/>
        </p:nvSpPr>
        <p:spPr>
          <a:xfrm>
            <a:off x="12638677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4657082-CBB8-4627-ACED-700BFF3ED81A}"/>
              </a:ext>
            </a:extLst>
          </p:cNvPr>
          <p:cNvSpPr/>
          <p:nvPr userDrawn="1"/>
        </p:nvSpPr>
        <p:spPr>
          <a:xfrm>
            <a:off x="16599395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9A610B4-C8BD-42DA-90FD-6B4F3E88E600}"/>
              </a:ext>
            </a:extLst>
          </p:cNvPr>
          <p:cNvSpPr/>
          <p:nvPr userDrawn="1"/>
        </p:nvSpPr>
        <p:spPr>
          <a:xfrm>
            <a:off x="20560113" y="3833409"/>
            <a:ext cx="3112302" cy="3112302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28745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5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6" name="Freeform: Shape 2"/>
          <p:cNvSpPr/>
          <p:nvPr/>
        </p:nvSpPr>
        <p:spPr>
          <a:xfrm rot="16200000" flipH="1">
            <a:off x="-61522" y="10378511"/>
            <a:ext cx="3399429" cy="327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7" name="Freeform: Shape 3"/>
          <p:cNvSpPr/>
          <p:nvPr/>
        </p:nvSpPr>
        <p:spPr>
          <a:xfrm flipH="1">
            <a:off x="944296" y="11409937"/>
            <a:ext cx="4736853" cy="2365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8" name="Circle: Hollow 59"/>
          <p:cNvSpPr/>
          <p:nvPr userDrawn="1"/>
        </p:nvSpPr>
        <p:spPr>
          <a:xfrm>
            <a:off x="2952457" y="3192975"/>
            <a:ext cx="7330049" cy="73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10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11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1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E447DE6A-7687-FA91-392A-51B04BF60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569718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5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6" name="Freeform: Shape 2"/>
          <p:cNvSpPr/>
          <p:nvPr/>
        </p:nvSpPr>
        <p:spPr>
          <a:xfrm rot="16200000" flipH="1">
            <a:off x="-61522" y="10378511"/>
            <a:ext cx="3399429" cy="327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07" name="Freeform: Shape 3"/>
          <p:cNvSpPr/>
          <p:nvPr/>
        </p:nvSpPr>
        <p:spPr>
          <a:xfrm flipH="1">
            <a:off x="944296" y="11409937"/>
            <a:ext cx="4736853" cy="2365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10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11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1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56A2A4F-857C-49D0-820A-211186EE33E7}"/>
              </a:ext>
            </a:extLst>
          </p:cNvPr>
          <p:cNvSpPr/>
          <p:nvPr userDrawn="1"/>
        </p:nvSpPr>
        <p:spPr>
          <a:xfrm>
            <a:off x="3248025" y="3497067"/>
            <a:ext cx="6812763" cy="6812763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4705012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Text + Ima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1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2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24" name="Circle: Hollow 59"/>
          <p:cNvSpPr/>
          <p:nvPr/>
        </p:nvSpPr>
        <p:spPr>
          <a:xfrm>
            <a:off x="11198801" y="3631943"/>
            <a:ext cx="7330049" cy="73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2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eneric Text + Ima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1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2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Freeform: Shape 14"/>
          <p:cNvSpPr/>
          <p:nvPr/>
        </p:nvSpPr>
        <p:spPr>
          <a:xfrm>
            <a:off x="15341720" y="-31041"/>
            <a:ext cx="9077930" cy="874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2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9CD5DD-6ABF-4CDD-B5CD-8F115DC09D51}"/>
              </a:ext>
            </a:extLst>
          </p:cNvPr>
          <p:cNvSpPr/>
          <p:nvPr userDrawn="1"/>
        </p:nvSpPr>
        <p:spPr>
          <a:xfrm>
            <a:off x="11496675" y="3906014"/>
            <a:ext cx="6850539" cy="685053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1077165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34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3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ircle: Hollow 59"/>
          <p:cNvSpPr/>
          <p:nvPr/>
        </p:nvSpPr>
        <p:spPr>
          <a:xfrm>
            <a:off x="12615277" y="4036260"/>
            <a:ext cx="3338516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38" name="Circle: Hollow 59"/>
          <p:cNvSpPr/>
          <p:nvPr/>
        </p:nvSpPr>
        <p:spPr>
          <a:xfrm>
            <a:off x="8742151" y="4036260"/>
            <a:ext cx="3338517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0" name="Circle: Hollow 59"/>
          <p:cNvSpPr/>
          <p:nvPr/>
        </p:nvSpPr>
        <p:spPr>
          <a:xfrm>
            <a:off x="16488402" y="4036260"/>
            <a:ext cx="3338517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2" name="Circle: Hollow 59"/>
          <p:cNvSpPr/>
          <p:nvPr/>
        </p:nvSpPr>
        <p:spPr>
          <a:xfrm>
            <a:off x="20361527" y="4036260"/>
            <a:ext cx="3338517" cy="333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4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5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4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34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3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45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4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FBFD24-E860-4900-B0C1-DA5CCAA1D2A7}"/>
              </a:ext>
            </a:extLst>
          </p:cNvPr>
          <p:cNvSpPr/>
          <p:nvPr userDrawn="1"/>
        </p:nvSpPr>
        <p:spPr>
          <a:xfrm>
            <a:off x="12935929" y="4367825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68EC7EC-8807-4BFF-8085-D17B046EFDBE}"/>
              </a:ext>
            </a:extLst>
          </p:cNvPr>
          <p:cNvSpPr/>
          <p:nvPr userDrawn="1"/>
        </p:nvSpPr>
        <p:spPr>
          <a:xfrm>
            <a:off x="9073716" y="4367825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FFDB71A-0321-458F-9CD1-DEC07FA92483}"/>
              </a:ext>
            </a:extLst>
          </p:cNvPr>
          <p:cNvSpPr/>
          <p:nvPr userDrawn="1"/>
        </p:nvSpPr>
        <p:spPr>
          <a:xfrm>
            <a:off x="16798142" y="4394591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0FC1CB-68AD-461A-8F1E-4D48B1ED99D2}"/>
              </a:ext>
            </a:extLst>
          </p:cNvPr>
          <p:cNvSpPr/>
          <p:nvPr userDrawn="1"/>
        </p:nvSpPr>
        <p:spPr>
          <a:xfrm>
            <a:off x="20660355" y="4394591"/>
            <a:ext cx="2980186" cy="2980186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24230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ient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55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5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58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25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Rectangle: Rounded Corners 34"/>
          <p:cNvSpPr/>
          <p:nvPr/>
        </p:nvSpPr>
        <p:spPr>
          <a:xfrm>
            <a:off x="15936931" y="4345933"/>
            <a:ext cx="2548820" cy="403726"/>
          </a:xfrm>
          <a:prstGeom prst="roundRect">
            <a:avLst>
              <a:gd name="adj" fmla="val 694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1" name="Rectangle: Rounded Corners 35"/>
          <p:cNvSpPr/>
          <p:nvPr/>
        </p:nvSpPr>
        <p:spPr>
          <a:xfrm>
            <a:off x="16771697" y="4345932"/>
            <a:ext cx="5185992" cy="403729"/>
          </a:xfrm>
          <a:prstGeom prst="roundRect">
            <a:avLst>
              <a:gd name="adj" fmla="val 16667"/>
            </a:avLst>
          </a:prstGeom>
          <a:solidFill>
            <a:srgbClr val="4469B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2" name="Rectangle: Rounded Corners 34"/>
          <p:cNvSpPr/>
          <p:nvPr/>
        </p:nvSpPr>
        <p:spPr>
          <a:xfrm>
            <a:off x="15924231" y="6250933"/>
            <a:ext cx="2548820" cy="403727"/>
          </a:xfrm>
          <a:prstGeom prst="roundRect">
            <a:avLst>
              <a:gd name="adj" fmla="val 694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3" name="Rectangle: Rounded Corners 35"/>
          <p:cNvSpPr/>
          <p:nvPr/>
        </p:nvSpPr>
        <p:spPr>
          <a:xfrm>
            <a:off x="16758997" y="6250932"/>
            <a:ext cx="5185992" cy="403729"/>
          </a:xfrm>
          <a:prstGeom prst="roundRect">
            <a:avLst>
              <a:gd name="adj" fmla="val 16667"/>
            </a:avLst>
          </a:prstGeom>
          <a:solidFill>
            <a:srgbClr val="4469B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4" name="Rectangle: Rounded Corners 34"/>
          <p:cNvSpPr/>
          <p:nvPr/>
        </p:nvSpPr>
        <p:spPr>
          <a:xfrm>
            <a:off x="15914425" y="8155933"/>
            <a:ext cx="2548820" cy="403727"/>
          </a:xfrm>
          <a:prstGeom prst="roundRect">
            <a:avLst>
              <a:gd name="adj" fmla="val 694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5" name="Rectangle: Rounded Corners 35"/>
          <p:cNvSpPr/>
          <p:nvPr/>
        </p:nvSpPr>
        <p:spPr>
          <a:xfrm>
            <a:off x="16749191" y="8155932"/>
            <a:ext cx="5185992" cy="403729"/>
          </a:xfrm>
          <a:prstGeom prst="roundRect">
            <a:avLst>
              <a:gd name="adj" fmla="val 16667"/>
            </a:avLst>
          </a:prstGeom>
          <a:solidFill>
            <a:srgbClr val="4469B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6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rvices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74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grpSp>
        <p:nvGrpSpPr>
          <p:cNvPr id="301" name="Gruppera"/>
          <p:cNvGrpSpPr/>
          <p:nvPr/>
        </p:nvGrpSpPr>
        <p:grpSpPr>
          <a:xfrm>
            <a:off x="6603674" y="3033881"/>
            <a:ext cx="17015466" cy="5006839"/>
            <a:chOff x="0" y="0"/>
            <a:chExt cx="17015465" cy="5006837"/>
          </a:xfrm>
        </p:grpSpPr>
        <p:grpSp>
          <p:nvGrpSpPr>
            <p:cNvPr id="287" name="Gruppera"/>
            <p:cNvGrpSpPr/>
            <p:nvPr/>
          </p:nvGrpSpPr>
          <p:grpSpPr>
            <a:xfrm>
              <a:off x="3875974" y="1969158"/>
              <a:ext cx="9266962" cy="929156"/>
              <a:chOff x="0" y="0"/>
              <a:chExt cx="9266960" cy="929155"/>
            </a:xfrm>
          </p:grpSpPr>
          <p:grpSp>
            <p:nvGrpSpPr>
              <p:cNvPr id="277" name="Gruppera"/>
              <p:cNvGrpSpPr/>
              <p:nvPr/>
            </p:nvGrpSpPr>
            <p:grpSpPr>
              <a:xfrm>
                <a:off x="2779659" y="0"/>
                <a:ext cx="929157" cy="929156"/>
                <a:chOff x="0" y="0"/>
                <a:chExt cx="929155" cy="929155"/>
              </a:xfrm>
            </p:grpSpPr>
            <p:sp>
              <p:nvSpPr>
                <p:cNvPr id="275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76" name="Form"/>
                <p:cNvSpPr/>
                <p:nvPr/>
              </p:nvSpPr>
              <p:spPr>
                <a:xfrm>
                  <a:off x="232198" y="232288"/>
                  <a:ext cx="464759" cy="464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689" y="3102"/>
                      </a:moveTo>
                      <a:cubicBezTo>
                        <a:pt x="10181" y="3102"/>
                        <a:pt x="11584" y="3680"/>
                        <a:pt x="12638" y="4729"/>
                      </a:cubicBezTo>
                      <a:cubicBezTo>
                        <a:pt x="13691" y="5775"/>
                        <a:pt x="14270" y="7167"/>
                        <a:pt x="14270" y="8646"/>
                      </a:cubicBezTo>
                      <a:cubicBezTo>
                        <a:pt x="14270" y="10126"/>
                        <a:pt x="13691" y="11517"/>
                        <a:pt x="12638" y="12563"/>
                      </a:cubicBezTo>
                      <a:cubicBezTo>
                        <a:pt x="11584" y="13612"/>
                        <a:pt x="10181" y="14190"/>
                        <a:pt x="8689" y="14190"/>
                      </a:cubicBezTo>
                      <a:cubicBezTo>
                        <a:pt x="7197" y="14190"/>
                        <a:pt x="5795" y="13612"/>
                        <a:pt x="4741" y="12563"/>
                      </a:cubicBezTo>
                      <a:cubicBezTo>
                        <a:pt x="3688" y="11517"/>
                        <a:pt x="3108" y="10125"/>
                        <a:pt x="3108" y="8646"/>
                      </a:cubicBezTo>
                      <a:cubicBezTo>
                        <a:pt x="3108" y="7166"/>
                        <a:pt x="3688" y="5775"/>
                        <a:pt x="4741" y="4729"/>
                      </a:cubicBezTo>
                      <a:cubicBezTo>
                        <a:pt x="5795" y="3680"/>
                        <a:pt x="7197" y="3102"/>
                        <a:pt x="8689" y="3102"/>
                      </a:cubicBezTo>
                      <a:close/>
                      <a:moveTo>
                        <a:pt x="16149" y="13086"/>
                      </a:moveTo>
                      <a:cubicBezTo>
                        <a:pt x="16951" y="11758"/>
                        <a:pt x="17378" y="10235"/>
                        <a:pt x="17378" y="8646"/>
                      </a:cubicBezTo>
                      <a:cubicBezTo>
                        <a:pt x="17378" y="6336"/>
                        <a:pt x="16474" y="4164"/>
                        <a:pt x="14832" y="2531"/>
                      </a:cubicBezTo>
                      <a:cubicBezTo>
                        <a:pt x="13191" y="899"/>
                        <a:pt x="11009" y="0"/>
                        <a:pt x="8689" y="0"/>
                      </a:cubicBezTo>
                      <a:cubicBezTo>
                        <a:pt x="6370" y="0"/>
                        <a:pt x="4188" y="899"/>
                        <a:pt x="2547" y="2531"/>
                      </a:cubicBezTo>
                      <a:cubicBezTo>
                        <a:pt x="905" y="4164"/>
                        <a:pt x="0" y="6336"/>
                        <a:pt x="0" y="8646"/>
                      </a:cubicBezTo>
                      <a:cubicBezTo>
                        <a:pt x="0" y="10957"/>
                        <a:pt x="905" y="13128"/>
                        <a:pt x="2547" y="14762"/>
                      </a:cubicBezTo>
                      <a:cubicBezTo>
                        <a:pt x="4188" y="16393"/>
                        <a:pt x="6369" y="17292"/>
                        <a:pt x="8689" y="17292"/>
                      </a:cubicBezTo>
                      <a:cubicBezTo>
                        <a:pt x="8689" y="17292"/>
                        <a:pt x="8689" y="17292"/>
                        <a:pt x="8690" y="17292"/>
                      </a:cubicBezTo>
                      <a:cubicBezTo>
                        <a:pt x="10229" y="17292"/>
                        <a:pt x="11708" y="16896"/>
                        <a:pt x="13008" y="16152"/>
                      </a:cubicBezTo>
                      <a:lnTo>
                        <a:pt x="18487" y="21600"/>
                      </a:lnTo>
                      <a:lnTo>
                        <a:pt x="21600" y="18505"/>
                      </a:lnTo>
                      <a:cubicBezTo>
                        <a:pt x="21600" y="18505"/>
                        <a:pt x="16149" y="13086"/>
                        <a:pt x="16149" y="130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80" name="Gruppera"/>
              <p:cNvGrpSpPr/>
              <p:nvPr/>
            </p:nvGrpSpPr>
            <p:grpSpPr>
              <a:xfrm>
                <a:off x="5556273" y="0"/>
                <a:ext cx="929157" cy="929156"/>
                <a:chOff x="0" y="0"/>
                <a:chExt cx="929155" cy="929155"/>
              </a:xfrm>
            </p:grpSpPr>
            <p:sp>
              <p:nvSpPr>
                <p:cNvPr id="278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79" name="Form"/>
                <p:cNvSpPr/>
                <p:nvPr/>
              </p:nvSpPr>
              <p:spPr>
                <a:xfrm>
                  <a:off x="206623" y="234031"/>
                  <a:ext cx="515910" cy="46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84" extrusionOk="0">
                      <a:moveTo>
                        <a:pt x="19415" y="16649"/>
                      </a:moveTo>
                      <a:cubicBezTo>
                        <a:pt x="20161" y="16995"/>
                        <a:pt x="20794" y="17015"/>
                        <a:pt x="20797" y="18016"/>
                      </a:cubicBezTo>
                      <a:lnTo>
                        <a:pt x="21600" y="21484"/>
                      </a:lnTo>
                      <a:lnTo>
                        <a:pt x="0" y="21484"/>
                      </a:lnTo>
                      <a:cubicBezTo>
                        <a:pt x="91" y="20771"/>
                        <a:pt x="349" y="19060"/>
                        <a:pt x="573" y="18136"/>
                      </a:cubicBezTo>
                      <a:cubicBezTo>
                        <a:pt x="679" y="17700"/>
                        <a:pt x="1212" y="16975"/>
                        <a:pt x="2036" y="16624"/>
                      </a:cubicBezTo>
                      <a:cubicBezTo>
                        <a:pt x="4050" y="15766"/>
                        <a:pt x="6877" y="14370"/>
                        <a:pt x="7251" y="13724"/>
                      </a:cubicBezTo>
                      <a:cubicBezTo>
                        <a:pt x="7484" y="13323"/>
                        <a:pt x="7579" y="13743"/>
                        <a:pt x="7681" y="13421"/>
                      </a:cubicBezTo>
                      <a:cubicBezTo>
                        <a:pt x="7916" y="12679"/>
                        <a:pt x="7968" y="11587"/>
                        <a:pt x="7968" y="11587"/>
                      </a:cubicBezTo>
                      <a:cubicBezTo>
                        <a:pt x="7848" y="11494"/>
                        <a:pt x="7572" y="10786"/>
                        <a:pt x="7434" y="10117"/>
                      </a:cubicBezTo>
                      <a:cubicBezTo>
                        <a:pt x="7387" y="9891"/>
                        <a:pt x="7082" y="9884"/>
                        <a:pt x="6846" y="8995"/>
                      </a:cubicBezTo>
                      <a:cubicBezTo>
                        <a:pt x="6653" y="8263"/>
                        <a:pt x="6425" y="7272"/>
                        <a:pt x="6518" y="6932"/>
                      </a:cubicBezTo>
                      <a:cubicBezTo>
                        <a:pt x="6566" y="6758"/>
                        <a:pt x="6695" y="6822"/>
                        <a:pt x="6716" y="6831"/>
                      </a:cubicBezTo>
                      <a:cubicBezTo>
                        <a:pt x="6697" y="6706"/>
                        <a:pt x="6673" y="6705"/>
                        <a:pt x="6649" y="6531"/>
                      </a:cubicBezTo>
                      <a:cubicBezTo>
                        <a:pt x="6603" y="6199"/>
                        <a:pt x="6428" y="5653"/>
                        <a:pt x="6414" y="5330"/>
                      </a:cubicBezTo>
                      <a:cubicBezTo>
                        <a:pt x="6302" y="2941"/>
                        <a:pt x="6814" y="1517"/>
                        <a:pt x="7802" y="834"/>
                      </a:cubicBezTo>
                      <a:cubicBezTo>
                        <a:pt x="8064" y="653"/>
                        <a:pt x="9136" y="145"/>
                        <a:pt x="9462" y="64"/>
                      </a:cubicBezTo>
                      <a:cubicBezTo>
                        <a:pt x="10187" y="-116"/>
                        <a:pt x="11659" y="109"/>
                        <a:pt x="12338" y="443"/>
                      </a:cubicBezTo>
                      <a:cubicBezTo>
                        <a:pt x="14203" y="1346"/>
                        <a:pt x="14766" y="2285"/>
                        <a:pt x="14624" y="5330"/>
                      </a:cubicBezTo>
                      <a:cubicBezTo>
                        <a:pt x="14599" y="5877"/>
                        <a:pt x="14486" y="6618"/>
                        <a:pt x="14433" y="6945"/>
                      </a:cubicBezTo>
                      <a:cubicBezTo>
                        <a:pt x="14521" y="6860"/>
                        <a:pt x="14606" y="6807"/>
                        <a:pt x="14679" y="6813"/>
                      </a:cubicBezTo>
                      <a:cubicBezTo>
                        <a:pt x="14982" y="6833"/>
                        <a:pt x="14696" y="8105"/>
                        <a:pt x="14460" y="8995"/>
                      </a:cubicBezTo>
                      <a:cubicBezTo>
                        <a:pt x="14225" y="9884"/>
                        <a:pt x="13904" y="9888"/>
                        <a:pt x="13872" y="10117"/>
                      </a:cubicBezTo>
                      <a:cubicBezTo>
                        <a:pt x="13761" y="10901"/>
                        <a:pt x="13490" y="11361"/>
                        <a:pt x="13347" y="11576"/>
                      </a:cubicBezTo>
                      <a:cubicBezTo>
                        <a:pt x="13347" y="11576"/>
                        <a:pt x="13436" y="12775"/>
                        <a:pt x="13704" y="13449"/>
                      </a:cubicBezTo>
                      <a:cubicBezTo>
                        <a:pt x="13812" y="13730"/>
                        <a:pt x="13931" y="13430"/>
                        <a:pt x="14102" y="13742"/>
                      </a:cubicBezTo>
                      <a:cubicBezTo>
                        <a:pt x="14018" y="13588"/>
                        <a:pt x="14272" y="14339"/>
                        <a:pt x="15405" y="14858"/>
                      </a:cubicBezTo>
                      <a:cubicBezTo>
                        <a:pt x="17512" y="15825"/>
                        <a:pt x="18500" y="16226"/>
                        <a:pt x="19415" y="166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83" name="Gruppera"/>
              <p:cNvGrpSpPr/>
              <p:nvPr/>
            </p:nvGrpSpPr>
            <p:grpSpPr>
              <a:xfrm>
                <a:off x="8337805" y="0"/>
                <a:ext cx="929156" cy="929156"/>
                <a:chOff x="0" y="0"/>
                <a:chExt cx="929155" cy="929155"/>
              </a:xfrm>
            </p:grpSpPr>
            <p:sp>
              <p:nvSpPr>
                <p:cNvPr id="281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82" name="Form"/>
                <p:cNvSpPr/>
                <p:nvPr/>
              </p:nvSpPr>
              <p:spPr>
                <a:xfrm>
                  <a:off x="185831" y="184482"/>
                  <a:ext cx="557494" cy="557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260" y="14462"/>
                      </a:moveTo>
                      <a:cubicBezTo>
                        <a:pt x="10237" y="15268"/>
                        <a:pt x="7944" y="14282"/>
                        <a:pt x="7138" y="12260"/>
                      </a:cubicBezTo>
                      <a:cubicBezTo>
                        <a:pt x="6332" y="10238"/>
                        <a:pt x="7318" y="7944"/>
                        <a:pt x="9340" y="7138"/>
                      </a:cubicBezTo>
                      <a:cubicBezTo>
                        <a:pt x="11363" y="6332"/>
                        <a:pt x="13656" y="7318"/>
                        <a:pt x="14462" y="9340"/>
                      </a:cubicBezTo>
                      <a:cubicBezTo>
                        <a:pt x="15268" y="11362"/>
                        <a:pt x="14282" y="13656"/>
                        <a:pt x="12260" y="14462"/>
                      </a:cubicBezTo>
                      <a:close/>
                      <a:moveTo>
                        <a:pt x="19602" y="9782"/>
                      </a:moveTo>
                      <a:cubicBezTo>
                        <a:pt x="20834" y="9090"/>
                        <a:pt x="21600" y="8617"/>
                        <a:pt x="21600" y="8617"/>
                      </a:cubicBezTo>
                      <a:lnTo>
                        <a:pt x="20140" y="4954"/>
                      </a:lnTo>
                      <a:cubicBezTo>
                        <a:pt x="20140" y="4954"/>
                        <a:pt x="19254" y="5138"/>
                        <a:pt x="17878" y="5484"/>
                      </a:cubicBezTo>
                      <a:cubicBezTo>
                        <a:pt x="17340" y="4770"/>
                        <a:pt x="16700" y="4141"/>
                        <a:pt x="15975" y="3619"/>
                      </a:cubicBezTo>
                      <a:cubicBezTo>
                        <a:pt x="16319" y="2115"/>
                        <a:pt x="16483" y="1130"/>
                        <a:pt x="16483" y="1130"/>
                      </a:cubicBezTo>
                      <a:lnTo>
                        <a:pt x="13896" y="17"/>
                      </a:lnTo>
                      <a:cubicBezTo>
                        <a:pt x="13896" y="17"/>
                        <a:pt x="13292" y="816"/>
                        <a:pt x="12435" y="2100"/>
                      </a:cubicBezTo>
                      <a:cubicBezTo>
                        <a:pt x="11667" y="1958"/>
                        <a:pt x="9929" y="1990"/>
                        <a:pt x="9794" y="2006"/>
                      </a:cubicBezTo>
                      <a:cubicBezTo>
                        <a:pt x="9096" y="770"/>
                        <a:pt x="8616" y="0"/>
                        <a:pt x="8616" y="0"/>
                      </a:cubicBezTo>
                      <a:lnTo>
                        <a:pt x="4955" y="1460"/>
                      </a:lnTo>
                      <a:cubicBezTo>
                        <a:pt x="4955" y="1460"/>
                        <a:pt x="5136" y="2351"/>
                        <a:pt x="5481" y="3734"/>
                      </a:cubicBezTo>
                      <a:cubicBezTo>
                        <a:pt x="4778" y="4264"/>
                        <a:pt x="4157" y="4895"/>
                        <a:pt x="3639" y="5608"/>
                      </a:cubicBezTo>
                      <a:cubicBezTo>
                        <a:pt x="2127" y="5266"/>
                        <a:pt x="1135" y="5104"/>
                        <a:pt x="1135" y="5104"/>
                      </a:cubicBezTo>
                      <a:lnTo>
                        <a:pt x="22" y="7692"/>
                      </a:lnTo>
                      <a:cubicBezTo>
                        <a:pt x="22" y="7692"/>
                        <a:pt x="819" y="8298"/>
                        <a:pt x="2103" y="9154"/>
                      </a:cubicBezTo>
                      <a:cubicBezTo>
                        <a:pt x="1955" y="9941"/>
                        <a:pt x="1990" y="11679"/>
                        <a:pt x="2004" y="11801"/>
                      </a:cubicBezTo>
                      <a:cubicBezTo>
                        <a:pt x="768" y="12502"/>
                        <a:pt x="0" y="12983"/>
                        <a:pt x="0" y="12983"/>
                      </a:cubicBezTo>
                      <a:lnTo>
                        <a:pt x="1460" y="16645"/>
                      </a:lnTo>
                      <a:cubicBezTo>
                        <a:pt x="1460" y="16645"/>
                        <a:pt x="2351" y="16467"/>
                        <a:pt x="3732" y="16126"/>
                      </a:cubicBezTo>
                      <a:cubicBezTo>
                        <a:pt x="4263" y="16831"/>
                        <a:pt x="4896" y="17454"/>
                        <a:pt x="5611" y="17973"/>
                      </a:cubicBezTo>
                      <a:cubicBezTo>
                        <a:pt x="5273" y="19468"/>
                        <a:pt x="5112" y="20448"/>
                        <a:pt x="5112" y="20448"/>
                      </a:cubicBezTo>
                      <a:lnTo>
                        <a:pt x="7642" y="21536"/>
                      </a:lnTo>
                      <a:cubicBezTo>
                        <a:pt x="7642" y="21536"/>
                        <a:pt x="8236" y="20755"/>
                        <a:pt x="9083" y="19495"/>
                      </a:cubicBezTo>
                      <a:cubicBezTo>
                        <a:pt x="9914" y="19659"/>
                        <a:pt x="11699" y="19617"/>
                        <a:pt x="11812" y="19605"/>
                      </a:cubicBezTo>
                      <a:cubicBezTo>
                        <a:pt x="12507" y="20836"/>
                        <a:pt x="12984" y="21600"/>
                        <a:pt x="12984" y="21600"/>
                      </a:cubicBezTo>
                      <a:lnTo>
                        <a:pt x="16645" y="20140"/>
                      </a:lnTo>
                      <a:cubicBezTo>
                        <a:pt x="16645" y="20140"/>
                        <a:pt x="16465" y="19256"/>
                        <a:pt x="16122" y="17881"/>
                      </a:cubicBezTo>
                      <a:cubicBezTo>
                        <a:pt x="16854" y="17330"/>
                        <a:pt x="17498" y="16672"/>
                        <a:pt x="18029" y="15924"/>
                      </a:cubicBezTo>
                      <a:cubicBezTo>
                        <a:pt x="19510" y="16258"/>
                        <a:pt x="20478" y="16419"/>
                        <a:pt x="20478" y="16419"/>
                      </a:cubicBezTo>
                      <a:lnTo>
                        <a:pt x="21566" y="13889"/>
                      </a:lnTo>
                      <a:cubicBezTo>
                        <a:pt x="21566" y="13889"/>
                        <a:pt x="20777" y="13294"/>
                        <a:pt x="19508" y="12446"/>
                      </a:cubicBezTo>
                      <a:cubicBezTo>
                        <a:pt x="19652" y="11675"/>
                        <a:pt x="19618" y="9922"/>
                        <a:pt x="19602" y="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86" name="Gruppera"/>
              <p:cNvGrpSpPr/>
              <p:nvPr/>
            </p:nvGrpSpPr>
            <p:grpSpPr>
              <a:xfrm>
                <a:off x="0" y="0"/>
                <a:ext cx="929156" cy="929156"/>
                <a:chOff x="0" y="0"/>
                <a:chExt cx="929155" cy="929155"/>
              </a:xfrm>
            </p:grpSpPr>
            <p:sp>
              <p:nvSpPr>
                <p:cNvPr id="284" name="Cirkel"/>
                <p:cNvSpPr/>
                <p:nvPr/>
              </p:nvSpPr>
              <p:spPr>
                <a:xfrm>
                  <a:off x="0" y="0"/>
                  <a:ext cx="929156" cy="929156"/>
                </a:xfrm>
                <a:prstGeom prst="ellipse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85" name="Form"/>
                <p:cNvSpPr/>
                <p:nvPr/>
              </p:nvSpPr>
              <p:spPr>
                <a:xfrm>
                  <a:off x="210861" y="276212"/>
                  <a:ext cx="507434" cy="376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085" y="8532"/>
                      </a:moveTo>
                      <a:lnTo>
                        <a:pt x="17798" y="8532"/>
                      </a:lnTo>
                      <a:lnTo>
                        <a:pt x="17798" y="12676"/>
                      </a:lnTo>
                      <a:cubicBezTo>
                        <a:pt x="17798" y="14711"/>
                        <a:pt x="16603" y="16373"/>
                        <a:pt x="15079" y="16373"/>
                      </a:cubicBezTo>
                      <a:lnTo>
                        <a:pt x="9158" y="16373"/>
                      </a:lnTo>
                      <a:lnTo>
                        <a:pt x="9158" y="17810"/>
                      </a:lnTo>
                      <a:cubicBezTo>
                        <a:pt x="9158" y="18927"/>
                        <a:pt x="9837" y="19832"/>
                        <a:pt x="10673" y="19832"/>
                      </a:cubicBezTo>
                      <a:lnTo>
                        <a:pt x="16728" y="19832"/>
                      </a:lnTo>
                      <a:lnTo>
                        <a:pt x="19181" y="21600"/>
                      </a:lnTo>
                      <a:lnTo>
                        <a:pt x="19181" y="19832"/>
                      </a:lnTo>
                      <a:lnTo>
                        <a:pt x="20085" y="19832"/>
                      </a:lnTo>
                      <a:cubicBezTo>
                        <a:pt x="20922" y="19832"/>
                        <a:pt x="21600" y="18927"/>
                        <a:pt x="21600" y="17810"/>
                      </a:cubicBezTo>
                      <a:lnTo>
                        <a:pt x="21600" y="10554"/>
                      </a:lnTo>
                      <a:cubicBezTo>
                        <a:pt x="21600" y="9438"/>
                        <a:pt x="20922" y="8532"/>
                        <a:pt x="20085" y="8532"/>
                      </a:cubicBezTo>
                      <a:close/>
                      <a:moveTo>
                        <a:pt x="6912" y="15450"/>
                      </a:moveTo>
                      <a:lnTo>
                        <a:pt x="6689" y="15450"/>
                      </a:lnTo>
                      <a:lnTo>
                        <a:pt x="2592" y="18372"/>
                      </a:lnTo>
                      <a:lnTo>
                        <a:pt x="2592" y="15450"/>
                      </a:lnTo>
                      <a:lnTo>
                        <a:pt x="2074" y="15450"/>
                      </a:lnTo>
                      <a:cubicBezTo>
                        <a:pt x="928" y="15450"/>
                        <a:pt x="0" y="14211"/>
                        <a:pt x="0" y="12683"/>
                      </a:cubicBezTo>
                      <a:lnTo>
                        <a:pt x="0" y="2767"/>
                      </a:lnTo>
                      <a:cubicBezTo>
                        <a:pt x="0" y="1239"/>
                        <a:pt x="928" y="0"/>
                        <a:pt x="2074" y="0"/>
                      </a:cubicBezTo>
                      <a:lnTo>
                        <a:pt x="15034" y="0"/>
                      </a:lnTo>
                      <a:cubicBezTo>
                        <a:pt x="16179" y="0"/>
                        <a:pt x="17107" y="1239"/>
                        <a:pt x="17107" y="2767"/>
                      </a:cubicBezTo>
                      <a:lnTo>
                        <a:pt x="17107" y="4381"/>
                      </a:lnTo>
                      <a:lnTo>
                        <a:pt x="17107" y="8532"/>
                      </a:lnTo>
                      <a:lnTo>
                        <a:pt x="17107" y="12676"/>
                      </a:lnTo>
                      <a:cubicBezTo>
                        <a:pt x="17107" y="14205"/>
                        <a:pt x="16224" y="15450"/>
                        <a:pt x="15079" y="15450"/>
                      </a:cubicBezTo>
                      <a:lnTo>
                        <a:pt x="9158" y="15450"/>
                      </a:lnTo>
                      <a:cubicBezTo>
                        <a:pt x="9158" y="15450"/>
                        <a:pt x="6912" y="15450"/>
                        <a:pt x="6912" y="154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  <p:grpSp>
          <p:nvGrpSpPr>
            <p:cNvPr id="300" name="Gruppera"/>
            <p:cNvGrpSpPr/>
            <p:nvPr/>
          </p:nvGrpSpPr>
          <p:grpSpPr>
            <a:xfrm>
              <a:off x="0" y="0"/>
              <a:ext cx="17015466" cy="5006838"/>
              <a:chOff x="0" y="0"/>
              <a:chExt cx="17015465" cy="5006837"/>
            </a:xfrm>
          </p:grpSpPr>
          <p:grpSp>
            <p:nvGrpSpPr>
              <p:cNvPr id="290" name="Gruppera"/>
              <p:cNvGrpSpPr/>
              <p:nvPr/>
            </p:nvGrpSpPr>
            <p:grpSpPr>
              <a:xfrm>
                <a:off x="8336926" y="946552"/>
                <a:ext cx="5903499" cy="3102928"/>
                <a:chOff x="0" y="0"/>
                <a:chExt cx="5903498" cy="3102926"/>
              </a:xfrm>
            </p:grpSpPr>
            <p:sp>
              <p:nvSpPr>
                <p:cNvPr id="288" name="Form"/>
                <p:cNvSpPr/>
                <p:nvPr/>
              </p:nvSpPr>
              <p:spPr>
                <a:xfrm>
                  <a:off x="0" y="0"/>
                  <a:ext cx="3119800" cy="1558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36" y="0"/>
                        <a:pt x="5272" y="2111"/>
                        <a:pt x="3163" y="6331"/>
                      </a:cubicBezTo>
                      <a:cubicBezTo>
                        <a:pt x="1057" y="10548"/>
                        <a:pt x="2" y="16073"/>
                        <a:pt x="0" y="21600"/>
                      </a:cubicBezTo>
                      <a:lnTo>
                        <a:pt x="2368" y="21600"/>
                      </a:lnTo>
                      <a:cubicBezTo>
                        <a:pt x="2370" y="17286"/>
                        <a:pt x="3192" y="12973"/>
                        <a:pt x="4837" y="9681"/>
                      </a:cubicBezTo>
                      <a:cubicBezTo>
                        <a:pt x="6484" y="6386"/>
                        <a:pt x="8642" y="4739"/>
                        <a:pt x="10800" y="4739"/>
                      </a:cubicBezTo>
                      <a:cubicBezTo>
                        <a:pt x="12958" y="4739"/>
                        <a:pt x="15116" y="6386"/>
                        <a:pt x="16763" y="9681"/>
                      </a:cubicBezTo>
                      <a:cubicBezTo>
                        <a:pt x="18408" y="12973"/>
                        <a:pt x="19230" y="17286"/>
                        <a:pt x="19232" y="21600"/>
                      </a:cubicBezTo>
                      <a:lnTo>
                        <a:pt x="21600" y="21600"/>
                      </a:lnTo>
                      <a:cubicBezTo>
                        <a:pt x="21598" y="16073"/>
                        <a:pt x="20543" y="10548"/>
                        <a:pt x="18437" y="6331"/>
                      </a:cubicBezTo>
                      <a:cubicBezTo>
                        <a:pt x="16328" y="2111"/>
                        <a:pt x="135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197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89" name="Form"/>
                <p:cNvSpPr/>
                <p:nvPr/>
              </p:nvSpPr>
              <p:spPr>
                <a:xfrm rot="10800000" flipH="1">
                  <a:off x="2779362" y="1544110"/>
                  <a:ext cx="3124137" cy="1558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8" extrusionOk="0">
                      <a:moveTo>
                        <a:pt x="10785" y="0"/>
                      </a:moveTo>
                      <a:cubicBezTo>
                        <a:pt x="8025" y="-2"/>
                        <a:pt x="5265" y="2110"/>
                        <a:pt x="3159" y="6331"/>
                      </a:cubicBezTo>
                      <a:cubicBezTo>
                        <a:pt x="1056" y="10547"/>
                        <a:pt x="2" y="16072"/>
                        <a:pt x="0" y="21598"/>
                      </a:cubicBezTo>
                      <a:lnTo>
                        <a:pt x="2365" y="21598"/>
                      </a:lnTo>
                      <a:cubicBezTo>
                        <a:pt x="2367" y="17284"/>
                        <a:pt x="3188" y="12971"/>
                        <a:pt x="4830" y="9680"/>
                      </a:cubicBezTo>
                      <a:cubicBezTo>
                        <a:pt x="6475" y="6385"/>
                        <a:pt x="8630" y="4739"/>
                        <a:pt x="10785" y="4739"/>
                      </a:cubicBezTo>
                      <a:cubicBezTo>
                        <a:pt x="12940" y="4739"/>
                        <a:pt x="15095" y="6385"/>
                        <a:pt x="16740" y="9680"/>
                      </a:cubicBezTo>
                      <a:cubicBezTo>
                        <a:pt x="18382" y="12971"/>
                        <a:pt x="19204" y="17284"/>
                        <a:pt x="19205" y="21598"/>
                      </a:cubicBezTo>
                      <a:lnTo>
                        <a:pt x="21600" y="21579"/>
                      </a:lnTo>
                      <a:cubicBezTo>
                        <a:pt x="21581" y="16046"/>
                        <a:pt x="20514" y="10534"/>
                        <a:pt x="18411" y="6331"/>
                      </a:cubicBezTo>
                      <a:cubicBezTo>
                        <a:pt x="16303" y="2118"/>
                        <a:pt x="13545" y="2"/>
                        <a:pt x="10785" y="0"/>
                      </a:cubicBezTo>
                      <a:close/>
                    </a:path>
                  </a:pathLst>
                </a:custGeom>
                <a:solidFill>
                  <a:srgbClr val="3197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93" name="Gruppera"/>
              <p:cNvGrpSpPr/>
              <p:nvPr/>
            </p:nvGrpSpPr>
            <p:grpSpPr>
              <a:xfrm>
                <a:off x="13895666" y="946687"/>
                <a:ext cx="3119800" cy="4060151"/>
                <a:chOff x="0" y="0"/>
                <a:chExt cx="3119799" cy="4060150"/>
              </a:xfrm>
            </p:grpSpPr>
            <p:sp>
              <p:nvSpPr>
                <p:cNvPr id="291" name="Form"/>
                <p:cNvSpPr/>
                <p:nvPr/>
              </p:nvSpPr>
              <p:spPr>
                <a:xfrm>
                  <a:off x="0" y="0"/>
                  <a:ext cx="3119800" cy="1558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36" y="0"/>
                        <a:pt x="5272" y="2111"/>
                        <a:pt x="3163" y="6331"/>
                      </a:cubicBezTo>
                      <a:cubicBezTo>
                        <a:pt x="1057" y="10548"/>
                        <a:pt x="2" y="16073"/>
                        <a:pt x="0" y="21600"/>
                      </a:cubicBezTo>
                      <a:lnTo>
                        <a:pt x="2368" y="21600"/>
                      </a:lnTo>
                      <a:cubicBezTo>
                        <a:pt x="2370" y="17286"/>
                        <a:pt x="3192" y="12973"/>
                        <a:pt x="4837" y="9681"/>
                      </a:cubicBezTo>
                      <a:cubicBezTo>
                        <a:pt x="6484" y="6386"/>
                        <a:pt x="8642" y="4739"/>
                        <a:pt x="10800" y="4739"/>
                      </a:cubicBezTo>
                      <a:cubicBezTo>
                        <a:pt x="12958" y="4739"/>
                        <a:pt x="15116" y="6386"/>
                        <a:pt x="16763" y="9681"/>
                      </a:cubicBezTo>
                      <a:cubicBezTo>
                        <a:pt x="18408" y="12973"/>
                        <a:pt x="19230" y="17286"/>
                        <a:pt x="19232" y="21600"/>
                      </a:cubicBezTo>
                      <a:lnTo>
                        <a:pt x="21600" y="21600"/>
                      </a:lnTo>
                      <a:cubicBezTo>
                        <a:pt x="21598" y="16073"/>
                        <a:pt x="20543" y="10548"/>
                        <a:pt x="18437" y="6331"/>
                      </a:cubicBezTo>
                      <a:cubicBezTo>
                        <a:pt x="16328" y="2111"/>
                        <a:pt x="135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92" name="Rektangel"/>
                <p:cNvSpPr/>
                <p:nvPr/>
              </p:nvSpPr>
              <p:spPr>
                <a:xfrm>
                  <a:off x="2769395" y="1558728"/>
                  <a:ext cx="350405" cy="2501423"/>
                </a:xfrm>
                <a:prstGeom prst="rect">
                  <a:avLst/>
                </a:prstGeom>
                <a:solidFill>
                  <a:srgbClr val="7F7F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96" name="Gruppera"/>
              <p:cNvGrpSpPr/>
              <p:nvPr/>
            </p:nvGrpSpPr>
            <p:grpSpPr>
              <a:xfrm>
                <a:off x="2780652" y="946552"/>
                <a:ext cx="5901628" cy="3117680"/>
                <a:chOff x="0" y="0"/>
                <a:chExt cx="5901627" cy="3117679"/>
              </a:xfrm>
            </p:grpSpPr>
            <p:sp>
              <p:nvSpPr>
                <p:cNvPr id="294" name="Form"/>
                <p:cNvSpPr/>
                <p:nvPr/>
              </p:nvSpPr>
              <p:spPr>
                <a:xfrm rot="10800000" flipH="1">
                  <a:off x="2777491" y="1558863"/>
                  <a:ext cx="3124137" cy="1558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8" extrusionOk="0">
                      <a:moveTo>
                        <a:pt x="10785" y="0"/>
                      </a:moveTo>
                      <a:cubicBezTo>
                        <a:pt x="8025" y="-2"/>
                        <a:pt x="5265" y="2110"/>
                        <a:pt x="3159" y="6331"/>
                      </a:cubicBezTo>
                      <a:cubicBezTo>
                        <a:pt x="1056" y="10547"/>
                        <a:pt x="2" y="16072"/>
                        <a:pt x="0" y="21598"/>
                      </a:cubicBezTo>
                      <a:lnTo>
                        <a:pt x="2365" y="21598"/>
                      </a:lnTo>
                      <a:cubicBezTo>
                        <a:pt x="2367" y="17284"/>
                        <a:pt x="3188" y="12971"/>
                        <a:pt x="4830" y="9680"/>
                      </a:cubicBezTo>
                      <a:cubicBezTo>
                        <a:pt x="6475" y="6385"/>
                        <a:pt x="8630" y="4739"/>
                        <a:pt x="10785" y="4739"/>
                      </a:cubicBezTo>
                      <a:cubicBezTo>
                        <a:pt x="12940" y="4739"/>
                        <a:pt x="15095" y="6385"/>
                        <a:pt x="16740" y="9680"/>
                      </a:cubicBezTo>
                      <a:cubicBezTo>
                        <a:pt x="18382" y="12971"/>
                        <a:pt x="19204" y="17284"/>
                        <a:pt x="19205" y="21598"/>
                      </a:cubicBezTo>
                      <a:lnTo>
                        <a:pt x="21600" y="21579"/>
                      </a:lnTo>
                      <a:cubicBezTo>
                        <a:pt x="21581" y="16046"/>
                        <a:pt x="20514" y="10534"/>
                        <a:pt x="18411" y="6331"/>
                      </a:cubicBezTo>
                      <a:cubicBezTo>
                        <a:pt x="16303" y="2118"/>
                        <a:pt x="13545" y="2"/>
                        <a:pt x="10785" y="0"/>
                      </a:cubicBez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95" name="Form"/>
                <p:cNvSpPr/>
                <p:nvPr/>
              </p:nvSpPr>
              <p:spPr>
                <a:xfrm>
                  <a:off x="0" y="0"/>
                  <a:ext cx="3119800" cy="1558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36" y="0"/>
                        <a:pt x="5272" y="2111"/>
                        <a:pt x="3163" y="6331"/>
                      </a:cubicBezTo>
                      <a:cubicBezTo>
                        <a:pt x="1057" y="10548"/>
                        <a:pt x="2" y="16073"/>
                        <a:pt x="0" y="21600"/>
                      </a:cubicBezTo>
                      <a:lnTo>
                        <a:pt x="2368" y="21600"/>
                      </a:lnTo>
                      <a:cubicBezTo>
                        <a:pt x="2370" y="17286"/>
                        <a:pt x="3192" y="12973"/>
                        <a:pt x="4837" y="9681"/>
                      </a:cubicBezTo>
                      <a:cubicBezTo>
                        <a:pt x="6484" y="6386"/>
                        <a:pt x="8642" y="4739"/>
                        <a:pt x="10800" y="4739"/>
                      </a:cubicBezTo>
                      <a:cubicBezTo>
                        <a:pt x="12958" y="4739"/>
                        <a:pt x="15116" y="6386"/>
                        <a:pt x="16763" y="9681"/>
                      </a:cubicBezTo>
                      <a:cubicBezTo>
                        <a:pt x="18408" y="12973"/>
                        <a:pt x="19230" y="17286"/>
                        <a:pt x="19232" y="21600"/>
                      </a:cubicBezTo>
                      <a:lnTo>
                        <a:pt x="21600" y="21600"/>
                      </a:lnTo>
                      <a:cubicBezTo>
                        <a:pt x="21598" y="16073"/>
                        <a:pt x="20543" y="10548"/>
                        <a:pt x="18437" y="6331"/>
                      </a:cubicBezTo>
                      <a:cubicBezTo>
                        <a:pt x="16328" y="2111"/>
                        <a:pt x="135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  <p:grpSp>
            <p:nvGrpSpPr>
              <p:cNvPr id="299" name="Gruppera"/>
              <p:cNvGrpSpPr/>
              <p:nvPr/>
            </p:nvGrpSpPr>
            <p:grpSpPr>
              <a:xfrm>
                <a:off x="-1" y="-1"/>
                <a:ext cx="3126008" cy="4064233"/>
                <a:chOff x="0" y="0"/>
                <a:chExt cx="3126006" cy="4064231"/>
              </a:xfrm>
            </p:grpSpPr>
            <p:sp>
              <p:nvSpPr>
                <p:cNvPr id="297" name="Form"/>
                <p:cNvSpPr/>
                <p:nvPr/>
              </p:nvSpPr>
              <p:spPr>
                <a:xfrm rot="10800000" flipH="1">
                  <a:off x="1871" y="2505415"/>
                  <a:ext cx="3124136" cy="1558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98" extrusionOk="0">
                      <a:moveTo>
                        <a:pt x="10785" y="0"/>
                      </a:moveTo>
                      <a:cubicBezTo>
                        <a:pt x="8025" y="-2"/>
                        <a:pt x="5265" y="2110"/>
                        <a:pt x="3159" y="6331"/>
                      </a:cubicBezTo>
                      <a:cubicBezTo>
                        <a:pt x="1056" y="10547"/>
                        <a:pt x="2" y="16072"/>
                        <a:pt x="0" y="21598"/>
                      </a:cubicBezTo>
                      <a:lnTo>
                        <a:pt x="2365" y="21598"/>
                      </a:lnTo>
                      <a:cubicBezTo>
                        <a:pt x="2367" y="17284"/>
                        <a:pt x="3188" y="12971"/>
                        <a:pt x="4830" y="9680"/>
                      </a:cubicBezTo>
                      <a:cubicBezTo>
                        <a:pt x="6475" y="6385"/>
                        <a:pt x="8630" y="4739"/>
                        <a:pt x="10785" y="4739"/>
                      </a:cubicBezTo>
                      <a:cubicBezTo>
                        <a:pt x="12940" y="4739"/>
                        <a:pt x="15095" y="6385"/>
                        <a:pt x="16740" y="9680"/>
                      </a:cubicBezTo>
                      <a:cubicBezTo>
                        <a:pt x="18382" y="12971"/>
                        <a:pt x="19204" y="17284"/>
                        <a:pt x="19205" y="21598"/>
                      </a:cubicBezTo>
                      <a:lnTo>
                        <a:pt x="21600" y="21579"/>
                      </a:lnTo>
                      <a:cubicBezTo>
                        <a:pt x="21581" y="16046"/>
                        <a:pt x="20514" y="10534"/>
                        <a:pt x="18411" y="6331"/>
                      </a:cubicBezTo>
                      <a:cubicBezTo>
                        <a:pt x="16303" y="2118"/>
                        <a:pt x="13545" y="2"/>
                        <a:pt x="10785" y="0"/>
                      </a:cubicBez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  <p:sp>
              <p:nvSpPr>
                <p:cNvPr id="298" name="Rektangel"/>
                <p:cNvSpPr/>
                <p:nvPr/>
              </p:nvSpPr>
              <p:spPr>
                <a:xfrm>
                  <a:off x="0" y="0"/>
                  <a:ext cx="350405" cy="2501422"/>
                </a:xfrm>
                <a:prstGeom prst="rect">
                  <a:avLst/>
                </a:pr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ctr" defTabSz="457200">
                    <a:lnSpc>
                      <a:spcPct val="80000"/>
                    </a:lnSpc>
                    <a:spcBef>
                      <a:spcPts val="5500"/>
                    </a:spcBef>
                    <a:defRPr sz="5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/>
                </a:p>
              </p:txBody>
            </p:sp>
          </p:grpSp>
        </p:grpSp>
      </p:grpSp>
      <p:sp>
        <p:nvSpPr>
          <p:cNvPr id="302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03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04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jectory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13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14" name="Form"/>
          <p:cNvSpPr/>
          <p:nvPr/>
        </p:nvSpPr>
        <p:spPr>
          <a:xfrm>
            <a:off x="15533861" y="3152144"/>
            <a:ext cx="7522801" cy="3868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4" y="0"/>
                </a:moveTo>
                <a:lnTo>
                  <a:pt x="18044" y="3257"/>
                </a:lnTo>
                <a:cubicBezTo>
                  <a:pt x="10996" y="2866"/>
                  <a:pt x="4324" y="9429"/>
                  <a:pt x="310" y="20703"/>
                </a:cubicBezTo>
                <a:cubicBezTo>
                  <a:pt x="205" y="21000"/>
                  <a:pt x="101" y="21298"/>
                  <a:pt x="0" y="21600"/>
                </a:cubicBezTo>
                <a:cubicBezTo>
                  <a:pt x="4904" y="12904"/>
                  <a:pt x="11434" y="8548"/>
                  <a:pt x="18044" y="9524"/>
                </a:cubicBezTo>
                <a:lnTo>
                  <a:pt x="18044" y="12696"/>
                </a:lnTo>
                <a:lnTo>
                  <a:pt x="21600" y="6349"/>
                </a:lnTo>
                <a:lnTo>
                  <a:pt x="18044" y="0"/>
                </a:ln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lnSpc>
                <a:spcPct val="80000"/>
              </a:lnSpc>
              <a:spcBef>
                <a:spcPts val="5500"/>
              </a:spcBef>
              <a:defRPr sz="5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315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16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17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 Mockup (iPh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26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27" name="Picture 10" descr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6491" y="4854326"/>
            <a:ext cx="12719613" cy="8854189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32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33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 Mockup (Macbook P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42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43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215304" y="657818"/>
            <a:ext cx="11229695" cy="7809156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46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47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ftware dev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/>
          <p:cNvSpPr/>
          <p:nvPr/>
        </p:nvSpPr>
        <p:spPr>
          <a:xfrm rot="10800000">
            <a:off x="2422" y="-9237"/>
            <a:ext cx="9576907" cy="274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29" name="Freeform: Shape 9"/>
          <p:cNvSpPr/>
          <p:nvPr/>
        </p:nvSpPr>
        <p:spPr>
          <a:xfrm flipH="1">
            <a:off x="-76151" y="-7500"/>
            <a:ext cx="5077841" cy="489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Freeform: Shape 2"/>
          <p:cNvSpPr/>
          <p:nvPr/>
        </p:nvSpPr>
        <p:spPr>
          <a:xfrm rot="10800000" flipH="1">
            <a:off x="22246307" y="9751531"/>
            <a:ext cx="4124012" cy="397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4" name="Freeform: Shape 3"/>
          <p:cNvSpPr/>
          <p:nvPr/>
        </p:nvSpPr>
        <p:spPr>
          <a:xfrm rot="17077646" flipH="1">
            <a:off x="21894111" y="11957407"/>
            <a:ext cx="3713751" cy="185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40AF202-CB5F-440B-8380-1D80721B3A56}"/>
              </a:ext>
            </a:extLst>
          </p:cNvPr>
          <p:cNvSpPr/>
          <p:nvPr userDrawn="1"/>
        </p:nvSpPr>
        <p:spPr>
          <a:xfrm>
            <a:off x="1844590" y="4087617"/>
            <a:ext cx="8933931" cy="8933931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BA19260-A747-4A9E-98EA-D0579A8E01A2}"/>
              </a:ext>
            </a:extLst>
          </p:cNvPr>
          <p:cNvSpPr/>
          <p:nvPr userDrawn="1"/>
        </p:nvSpPr>
        <p:spPr>
          <a:xfrm>
            <a:off x="12607840" y="4087616"/>
            <a:ext cx="8933931" cy="8933931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5337399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6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5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918" y="3666365"/>
            <a:ext cx="6326184" cy="9446385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2423" y="-9238"/>
            <a:ext cx="13209724" cy="3928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6" name="Freeform: Shape 9"/>
          <p:cNvSpPr/>
          <p:nvPr/>
        </p:nvSpPr>
        <p:spPr>
          <a:xfrm flipH="1">
            <a:off x="-20168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23810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2423" y="-9238"/>
            <a:ext cx="14404042" cy="4861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6" name="Freeform: Shape 9"/>
          <p:cNvSpPr/>
          <p:nvPr/>
        </p:nvSpPr>
        <p:spPr>
          <a:xfrm flipH="1">
            <a:off x="-20169" y="-7499"/>
            <a:ext cx="8436380" cy="582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53286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0" y="-26545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47572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rvice Mockup (Tab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1"/>
          <p:cNvSpPr/>
          <p:nvPr/>
        </p:nvSpPr>
        <p:spPr>
          <a:xfrm rot="10800000">
            <a:off x="-1" y="-26547"/>
            <a:ext cx="16533845" cy="465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59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60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" name="Freeform: Shape 1">
            <a:extLst>
              <a:ext uri="{FF2B5EF4-FFF2-40B4-BE49-F238E27FC236}">
                <a16:creationId xmlns:a16="http://schemas.microsoft.com/office/drawing/2014/main" id="{5E2E9691-5BFE-6F18-3896-F212945ED8A5}"/>
              </a:ext>
            </a:extLst>
          </p:cNvPr>
          <p:cNvSpPr/>
          <p:nvPr userDrawn="1"/>
        </p:nvSpPr>
        <p:spPr>
          <a:xfrm rot="5400000" flipH="1">
            <a:off x="-2825882" y="2818384"/>
            <a:ext cx="10401802" cy="4750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331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co-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Freeform: Shape 1"/>
          <p:cNvSpPr/>
          <p:nvPr/>
        </p:nvSpPr>
        <p:spPr>
          <a:xfrm rot="10800000">
            <a:off x="2423" y="-9237"/>
            <a:ext cx="12819512" cy="36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70" name="Freeform: Shape 9"/>
          <p:cNvSpPr/>
          <p:nvPr/>
        </p:nvSpPr>
        <p:spPr>
          <a:xfrm flipH="1">
            <a:off x="-76151" y="-750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71" name="Form"/>
          <p:cNvSpPr/>
          <p:nvPr/>
        </p:nvSpPr>
        <p:spPr>
          <a:xfrm>
            <a:off x="2457248" y="6357015"/>
            <a:ext cx="2800646" cy="3851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8" extrusionOk="0">
                <a:moveTo>
                  <a:pt x="21146" y="4617"/>
                </a:moveTo>
                <a:cubicBezTo>
                  <a:pt x="19631" y="1239"/>
                  <a:pt x="14905" y="-439"/>
                  <a:pt x="10755" y="99"/>
                </a:cubicBezTo>
                <a:cubicBezTo>
                  <a:pt x="8028" y="465"/>
                  <a:pt x="5907" y="1454"/>
                  <a:pt x="4423" y="3132"/>
                </a:cubicBezTo>
                <a:cubicBezTo>
                  <a:pt x="4150" y="3434"/>
                  <a:pt x="3908" y="3735"/>
                  <a:pt x="3666" y="4057"/>
                </a:cubicBezTo>
                <a:cubicBezTo>
                  <a:pt x="1818" y="6553"/>
                  <a:pt x="666" y="9242"/>
                  <a:pt x="212" y="12061"/>
                </a:cubicBezTo>
                <a:cubicBezTo>
                  <a:pt x="61" y="12943"/>
                  <a:pt x="0" y="13803"/>
                  <a:pt x="0" y="14599"/>
                </a:cubicBezTo>
                <a:cubicBezTo>
                  <a:pt x="0" y="15783"/>
                  <a:pt x="121" y="16880"/>
                  <a:pt x="333" y="17977"/>
                </a:cubicBezTo>
                <a:cubicBezTo>
                  <a:pt x="545" y="18945"/>
                  <a:pt x="848" y="19913"/>
                  <a:pt x="1212" y="20860"/>
                </a:cubicBezTo>
                <a:cubicBezTo>
                  <a:pt x="1242" y="20946"/>
                  <a:pt x="1303" y="21032"/>
                  <a:pt x="1333" y="21118"/>
                </a:cubicBezTo>
                <a:cubicBezTo>
                  <a:pt x="1363" y="21139"/>
                  <a:pt x="1394" y="21161"/>
                  <a:pt x="1394" y="21139"/>
                </a:cubicBezTo>
                <a:cubicBezTo>
                  <a:pt x="1424" y="21139"/>
                  <a:pt x="1454" y="21139"/>
                  <a:pt x="1454" y="21118"/>
                </a:cubicBezTo>
                <a:cubicBezTo>
                  <a:pt x="1636" y="20924"/>
                  <a:pt x="1636" y="20688"/>
                  <a:pt x="1727" y="20473"/>
                </a:cubicBezTo>
                <a:cubicBezTo>
                  <a:pt x="3181" y="16923"/>
                  <a:pt x="7786" y="14771"/>
                  <a:pt x="12451" y="14836"/>
                </a:cubicBezTo>
                <a:cubicBezTo>
                  <a:pt x="14390" y="14879"/>
                  <a:pt x="16208" y="15245"/>
                  <a:pt x="17904" y="15933"/>
                </a:cubicBezTo>
                <a:cubicBezTo>
                  <a:pt x="18056" y="15998"/>
                  <a:pt x="18207" y="16062"/>
                  <a:pt x="18389" y="16127"/>
                </a:cubicBezTo>
                <a:cubicBezTo>
                  <a:pt x="18449" y="16170"/>
                  <a:pt x="18510" y="16191"/>
                  <a:pt x="18601" y="16170"/>
                </a:cubicBezTo>
                <a:cubicBezTo>
                  <a:pt x="18661" y="16170"/>
                  <a:pt x="18692" y="16127"/>
                  <a:pt x="18692" y="15998"/>
                </a:cubicBezTo>
                <a:cubicBezTo>
                  <a:pt x="18661" y="15675"/>
                  <a:pt x="18601" y="15352"/>
                  <a:pt x="18601" y="15030"/>
                </a:cubicBezTo>
                <a:cubicBezTo>
                  <a:pt x="18540" y="14470"/>
                  <a:pt x="18571" y="13889"/>
                  <a:pt x="18692" y="13308"/>
                </a:cubicBezTo>
                <a:cubicBezTo>
                  <a:pt x="18934" y="12147"/>
                  <a:pt x="19419" y="11071"/>
                  <a:pt x="20237" y="10038"/>
                </a:cubicBezTo>
                <a:cubicBezTo>
                  <a:pt x="20358" y="9866"/>
                  <a:pt x="20509" y="9694"/>
                  <a:pt x="20631" y="9500"/>
                </a:cubicBezTo>
                <a:cubicBezTo>
                  <a:pt x="21297" y="8575"/>
                  <a:pt x="21600" y="7564"/>
                  <a:pt x="21600" y="6532"/>
                </a:cubicBezTo>
                <a:cubicBezTo>
                  <a:pt x="21600" y="5886"/>
                  <a:pt x="21418" y="5241"/>
                  <a:pt x="21146" y="4617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2" name="Form"/>
          <p:cNvSpPr/>
          <p:nvPr/>
        </p:nvSpPr>
        <p:spPr>
          <a:xfrm>
            <a:off x="2854703" y="9242450"/>
            <a:ext cx="3128128" cy="3756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7" h="20978" extrusionOk="0">
                <a:moveTo>
                  <a:pt x="9972" y="167"/>
                </a:moveTo>
                <a:cubicBezTo>
                  <a:pt x="5668" y="-622"/>
                  <a:pt x="1765" y="1483"/>
                  <a:pt x="509" y="4378"/>
                </a:cubicBezTo>
                <a:cubicBezTo>
                  <a:pt x="-293" y="6264"/>
                  <a:pt x="-159" y="8106"/>
                  <a:pt x="990" y="9882"/>
                </a:cubicBezTo>
                <a:cubicBezTo>
                  <a:pt x="1177" y="10211"/>
                  <a:pt x="1418" y="10518"/>
                  <a:pt x="1658" y="10825"/>
                </a:cubicBezTo>
                <a:cubicBezTo>
                  <a:pt x="3530" y="13281"/>
                  <a:pt x="5909" y="15364"/>
                  <a:pt x="8743" y="17097"/>
                </a:cubicBezTo>
                <a:cubicBezTo>
                  <a:pt x="9598" y="17623"/>
                  <a:pt x="10507" y="18105"/>
                  <a:pt x="11389" y="18500"/>
                </a:cubicBezTo>
                <a:cubicBezTo>
                  <a:pt x="12646" y="19114"/>
                  <a:pt x="13875" y="19596"/>
                  <a:pt x="15158" y="20013"/>
                </a:cubicBezTo>
                <a:cubicBezTo>
                  <a:pt x="16308" y="20386"/>
                  <a:pt x="17457" y="20671"/>
                  <a:pt x="18660" y="20934"/>
                </a:cubicBezTo>
                <a:cubicBezTo>
                  <a:pt x="18767" y="20956"/>
                  <a:pt x="18874" y="20978"/>
                  <a:pt x="18981" y="20978"/>
                </a:cubicBezTo>
                <a:cubicBezTo>
                  <a:pt x="19008" y="20978"/>
                  <a:pt x="19035" y="20978"/>
                  <a:pt x="19035" y="20978"/>
                </a:cubicBezTo>
                <a:cubicBezTo>
                  <a:pt x="19035" y="20956"/>
                  <a:pt x="19035" y="20934"/>
                  <a:pt x="19035" y="20912"/>
                </a:cubicBezTo>
                <a:cubicBezTo>
                  <a:pt x="18901" y="20715"/>
                  <a:pt x="18660" y="20583"/>
                  <a:pt x="18447" y="20430"/>
                </a:cubicBezTo>
                <a:cubicBezTo>
                  <a:pt x="15292" y="17689"/>
                  <a:pt x="14998" y="13720"/>
                  <a:pt x="17137" y="10825"/>
                </a:cubicBezTo>
                <a:cubicBezTo>
                  <a:pt x="18019" y="9619"/>
                  <a:pt x="19222" y="8676"/>
                  <a:pt x="20719" y="7952"/>
                </a:cubicBezTo>
                <a:cubicBezTo>
                  <a:pt x="20853" y="7886"/>
                  <a:pt x="20986" y="7843"/>
                  <a:pt x="21147" y="7777"/>
                </a:cubicBezTo>
                <a:cubicBezTo>
                  <a:pt x="21200" y="7733"/>
                  <a:pt x="21254" y="7733"/>
                  <a:pt x="21280" y="7645"/>
                </a:cubicBezTo>
                <a:cubicBezTo>
                  <a:pt x="21307" y="7601"/>
                  <a:pt x="21254" y="7557"/>
                  <a:pt x="21120" y="7514"/>
                </a:cubicBezTo>
                <a:cubicBezTo>
                  <a:pt x="20746" y="7360"/>
                  <a:pt x="20398" y="7229"/>
                  <a:pt x="20051" y="7075"/>
                </a:cubicBezTo>
                <a:cubicBezTo>
                  <a:pt x="19409" y="6812"/>
                  <a:pt x="18794" y="6505"/>
                  <a:pt x="18233" y="6132"/>
                </a:cubicBezTo>
                <a:cubicBezTo>
                  <a:pt x="17110" y="5408"/>
                  <a:pt x="16148" y="4531"/>
                  <a:pt x="15399" y="3501"/>
                </a:cubicBezTo>
                <a:cubicBezTo>
                  <a:pt x="15265" y="3325"/>
                  <a:pt x="15132" y="3150"/>
                  <a:pt x="14998" y="2974"/>
                </a:cubicBezTo>
                <a:cubicBezTo>
                  <a:pt x="14276" y="2075"/>
                  <a:pt x="13341" y="1374"/>
                  <a:pt x="12218" y="869"/>
                </a:cubicBezTo>
                <a:cubicBezTo>
                  <a:pt x="11523" y="518"/>
                  <a:pt x="10748" y="299"/>
                  <a:pt x="9972" y="167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3" name="Form"/>
          <p:cNvSpPr/>
          <p:nvPr/>
        </p:nvSpPr>
        <p:spPr>
          <a:xfrm>
            <a:off x="5381394" y="10396190"/>
            <a:ext cx="4200315" cy="2782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7" h="21565" extrusionOk="0">
                <a:moveTo>
                  <a:pt x="1582" y="5967"/>
                </a:moveTo>
                <a:cubicBezTo>
                  <a:pt x="-592" y="9643"/>
                  <a:pt x="-396" y="14959"/>
                  <a:pt x="1386" y="18179"/>
                </a:cubicBezTo>
                <a:cubicBezTo>
                  <a:pt x="2541" y="20306"/>
                  <a:pt x="4010" y="21430"/>
                  <a:pt x="5812" y="21552"/>
                </a:cubicBezTo>
                <a:cubicBezTo>
                  <a:pt x="6125" y="21582"/>
                  <a:pt x="6458" y="21552"/>
                  <a:pt x="6771" y="21552"/>
                </a:cubicBezTo>
                <a:cubicBezTo>
                  <a:pt x="9356" y="21400"/>
                  <a:pt x="11843" y="20519"/>
                  <a:pt x="14213" y="18909"/>
                </a:cubicBezTo>
                <a:cubicBezTo>
                  <a:pt x="14957" y="18423"/>
                  <a:pt x="15662" y="17845"/>
                  <a:pt x="16289" y="17298"/>
                </a:cubicBezTo>
                <a:cubicBezTo>
                  <a:pt x="17209" y="16448"/>
                  <a:pt x="18051" y="15597"/>
                  <a:pt x="18834" y="14625"/>
                </a:cubicBezTo>
                <a:cubicBezTo>
                  <a:pt x="19539" y="13744"/>
                  <a:pt x="20186" y="12802"/>
                  <a:pt x="20832" y="11800"/>
                </a:cubicBezTo>
                <a:cubicBezTo>
                  <a:pt x="20891" y="11709"/>
                  <a:pt x="20930" y="11617"/>
                  <a:pt x="20988" y="11526"/>
                </a:cubicBezTo>
                <a:cubicBezTo>
                  <a:pt x="20988" y="11496"/>
                  <a:pt x="21008" y="11466"/>
                  <a:pt x="20988" y="11466"/>
                </a:cubicBezTo>
                <a:cubicBezTo>
                  <a:pt x="20988" y="11435"/>
                  <a:pt x="20969" y="11435"/>
                  <a:pt x="20949" y="11435"/>
                </a:cubicBezTo>
                <a:cubicBezTo>
                  <a:pt x="20734" y="11405"/>
                  <a:pt x="20558" y="11587"/>
                  <a:pt x="20362" y="11648"/>
                </a:cubicBezTo>
                <a:cubicBezTo>
                  <a:pt x="17091" y="12863"/>
                  <a:pt x="13899" y="10402"/>
                  <a:pt x="12450" y="6301"/>
                </a:cubicBezTo>
                <a:cubicBezTo>
                  <a:pt x="11843" y="4600"/>
                  <a:pt x="11549" y="2747"/>
                  <a:pt x="11549" y="802"/>
                </a:cubicBezTo>
                <a:cubicBezTo>
                  <a:pt x="11549" y="620"/>
                  <a:pt x="11549" y="438"/>
                  <a:pt x="11549" y="255"/>
                </a:cubicBezTo>
                <a:cubicBezTo>
                  <a:pt x="11549" y="164"/>
                  <a:pt x="11569" y="104"/>
                  <a:pt x="11510" y="43"/>
                </a:cubicBezTo>
                <a:cubicBezTo>
                  <a:pt x="11491" y="-18"/>
                  <a:pt x="11432" y="-18"/>
                  <a:pt x="11334" y="73"/>
                </a:cubicBezTo>
                <a:cubicBezTo>
                  <a:pt x="11099" y="347"/>
                  <a:pt x="10864" y="590"/>
                  <a:pt x="10629" y="833"/>
                </a:cubicBezTo>
                <a:cubicBezTo>
                  <a:pt x="10179" y="1288"/>
                  <a:pt x="9709" y="1653"/>
                  <a:pt x="9219" y="1957"/>
                </a:cubicBezTo>
                <a:cubicBezTo>
                  <a:pt x="8240" y="2595"/>
                  <a:pt x="7222" y="2929"/>
                  <a:pt x="6145" y="2929"/>
                </a:cubicBezTo>
                <a:cubicBezTo>
                  <a:pt x="5968" y="2929"/>
                  <a:pt x="5772" y="2959"/>
                  <a:pt x="5596" y="2959"/>
                </a:cubicBezTo>
                <a:cubicBezTo>
                  <a:pt x="4656" y="3050"/>
                  <a:pt x="3755" y="3476"/>
                  <a:pt x="2953" y="4235"/>
                </a:cubicBezTo>
                <a:cubicBezTo>
                  <a:pt x="2424" y="4691"/>
                  <a:pt x="1973" y="5298"/>
                  <a:pt x="1582" y="5967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4" name="Form"/>
          <p:cNvSpPr/>
          <p:nvPr/>
        </p:nvSpPr>
        <p:spPr>
          <a:xfrm>
            <a:off x="7902699" y="7854271"/>
            <a:ext cx="2800647" cy="3867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60" extrusionOk="0">
                <a:moveTo>
                  <a:pt x="454" y="16544"/>
                </a:moveTo>
                <a:cubicBezTo>
                  <a:pt x="1939" y="19900"/>
                  <a:pt x="6665" y="21600"/>
                  <a:pt x="10845" y="21062"/>
                </a:cubicBezTo>
                <a:cubicBezTo>
                  <a:pt x="13572" y="20696"/>
                  <a:pt x="15693" y="19685"/>
                  <a:pt x="17177" y="18029"/>
                </a:cubicBezTo>
                <a:cubicBezTo>
                  <a:pt x="17450" y="17727"/>
                  <a:pt x="17692" y="17426"/>
                  <a:pt x="17904" y="17104"/>
                </a:cubicBezTo>
                <a:cubicBezTo>
                  <a:pt x="19782" y="14586"/>
                  <a:pt x="20934" y="11919"/>
                  <a:pt x="21388" y="9100"/>
                </a:cubicBezTo>
                <a:cubicBezTo>
                  <a:pt x="21539" y="8218"/>
                  <a:pt x="21600" y="7358"/>
                  <a:pt x="21600" y="6562"/>
                </a:cubicBezTo>
                <a:cubicBezTo>
                  <a:pt x="21600" y="5378"/>
                  <a:pt x="21479" y="4281"/>
                  <a:pt x="21267" y="3184"/>
                </a:cubicBezTo>
                <a:cubicBezTo>
                  <a:pt x="21055" y="2216"/>
                  <a:pt x="20752" y="1248"/>
                  <a:pt x="20388" y="301"/>
                </a:cubicBezTo>
                <a:cubicBezTo>
                  <a:pt x="20358" y="215"/>
                  <a:pt x="20297" y="129"/>
                  <a:pt x="20237" y="43"/>
                </a:cubicBezTo>
                <a:cubicBezTo>
                  <a:pt x="20237" y="22"/>
                  <a:pt x="20206" y="0"/>
                  <a:pt x="20206" y="0"/>
                </a:cubicBezTo>
                <a:cubicBezTo>
                  <a:pt x="20176" y="22"/>
                  <a:pt x="20146" y="22"/>
                  <a:pt x="20146" y="43"/>
                </a:cubicBezTo>
                <a:cubicBezTo>
                  <a:pt x="19964" y="237"/>
                  <a:pt x="19964" y="473"/>
                  <a:pt x="19873" y="688"/>
                </a:cubicBezTo>
                <a:cubicBezTo>
                  <a:pt x="18419" y="4217"/>
                  <a:pt x="13814" y="6390"/>
                  <a:pt x="9149" y="6304"/>
                </a:cubicBezTo>
                <a:cubicBezTo>
                  <a:pt x="7210" y="6282"/>
                  <a:pt x="5392" y="5916"/>
                  <a:pt x="3696" y="5228"/>
                </a:cubicBezTo>
                <a:cubicBezTo>
                  <a:pt x="3544" y="5163"/>
                  <a:pt x="3393" y="5099"/>
                  <a:pt x="3211" y="5034"/>
                </a:cubicBezTo>
                <a:cubicBezTo>
                  <a:pt x="3151" y="4991"/>
                  <a:pt x="3090" y="4970"/>
                  <a:pt x="2999" y="4970"/>
                </a:cubicBezTo>
                <a:cubicBezTo>
                  <a:pt x="2939" y="4991"/>
                  <a:pt x="2908" y="5034"/>
                  <a:pt x="2908" y="5163"/>
                </a:cubicBezTo>
                <a:cubicBezTo>
                  <a:pt x="2939" y="5486"/>
                  <a:pt x="2969" y="5809"/>
                  <a:pt x="2999" y="6110"/>
                </a:cubicBezTo>
                <a:cubicBezTo>
                  <a:pt x="3060" y="6691"/>
                  <a:pt x="3029" y="7272"/>
                  <a:pt x="2908" y="7853"/>
                </a:cubicBezTo>
                <a:cubicBezTo>
                  <a:pt x="2666" y="8993"/>
                  <a:pt x="2181" y="10090"/>
                  <a:pt x="1363" y="11123"/>
                </a:cubicBezTo>
                <a:cubicBezTo>
                  <a:pt x="1242" y="11295"/>
                  <a:pt x="1091" y="11467"/>
                  <a:pt x="969" y="11661"/>
                </a:cubicBezTo>
                <a:cubicBezTo>
                  <a:pt x="303" y="12586"/>
                  <a:pt x="0" y="13575"/>
                  <a:pt x="0" y="14629"/>
                </a:cubicBezTo>
                <a:cubicBezTo>
                  <a:pt x="0" y="15275"/>
                  <a:pt x="151" y="15920"/>
                  <a:pt x="454" y="16544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5" name="Form"/>
          <p:cNvSpPr/>
          <p:nvPr/>
        </p:nvSpPr>
        <p:spPr>
          <a:xfrm>
            <a:off x="7196705" y="5061343"/>
            <a:ext cx="3114241" cy="3745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2" h="20993" extrusionOk="0">
                <a:moveTo>
                  <a:pt x="11315" y="20832"/>
                </a:moveTo>
                <a:cubicBezTo>
                  <a:pt x="15619" y="21600"/>
                  <a:pt x="19522" y="19517"/>
                  <a:pt x="20751" y="16622"/>
                </a:cubicBezTo>
                <a:cubicBezTo>
                  <a:pt x="21580" y="14736"/>
                  <a:pt x="21446" y="12894"/>
                  <a:pt x="20297" y="11118"/>
                </a:cubicBezTo>
                <a:cubicBezTo>
                  <a:pt x="20110" y="10789"/>
                  <a:pt x="19869" y="10482"/>
                  <a:pt x="19629" y="10175"/>
                </a:cubicBezTo>
                <a:cubicBezTo>
                  <a:pt x="17757" y="7719"/>
                  <a:pt x="15378" y="5636"/>
                  <a:pt x="12544" y="3903"/>
                </a:cubicBezTo>
                <a:cubicBezTo>
                  <a:pt x="11689" y="3377"/>
                  <a:pt x="10753" y="2895"/>
                  <a:pt x="9898" y="2500"/>
                </a:cubicBezTo>
                <a:cubicBezTo>
                  <a:pt x="8641" y="1886"/>
                  <a:pt x="7412" y="1403"/>
                  <a:pt x="6129" y="987"/>
                </a:cubicBezTo>
                <a:cubicBezTo>
                  <a:pt x="4979" y="614"/>
                  <a:pt x="3830" y="307"/>
                  <a:pt x="2627" y="66"/>
                </a:cubicBezTo>
                <a:cubicBezTo>
                  <a:pt x="2520" y="44"/>
                  <a:pt x="2413" y="22"/>
                  <a:pt x="2279" y="0"/>
                </a:cubicBezTo>
                <a:cubicBezTo>
                  <a:pt x="2279" y="0"/>
                  <a:pt x="2252" y="22"/>
                  <a:pt x="2252" y="22"/>
                </a:cubicBezTo>
                <a:cubicBezTo>
                  <a:pt x="2226" y="44"/>
                  <a:pt x="2252" y="66"/>
                  <a:pt x="2252" y="88"/>
                </a:cubicBezTo>
                <a:cubicBezTo>
                  <a:pt x="2386" y="285"/>
                  <a:pt x="2627" y="417"/>
                  <a:pt x="2814" y="570"/>
                </a:cubicBezTo>
                <a:cubicBezTo>
                  <a:pt x="5995" y="3289"/>
                  <a:pt x="6289" y="7280"/>
                  <a:pt x="4150" y="10153"/>
                </a:cubicBezTo>
                <a:cubicBezTo>
                  <a:pt x="3268" y="11381"/>
                  <a:pt x="2065" y="12324"/>
                  <a:pt x="568" y="13026"/>
                </a:cubicBezTo>
                <a:cubicBezTo>
                  <a:pt x="434" y="13114"/>
                  <a:pt x="301" y="13157"/>
                  <a:pt x="140" y="13223"/>
                </a:cubicBezTo>
                <a:cubicBezTo>
                  <a:pt x="87" y="13245"/>
                  <a:pt x="33" y="13267"/>
                  <a:pt x="7" y="13333"/>
                </a:cubicBezTo>
                <a:cubicBezTo>
                  <a:pt x="-20" y="13399"/>
                  <a:pt x="33" y="13442"/>
                  <a:pt x="167" y="13486"/>
                </a:cubicBezTo>
                <a:cubicBezTo>
                  <a:pt x="515" y="13640"/>
                  <a:pt x="889" y="13771"/>
                  <a:pt x="1236" y="13925"/>
                </a:cubicBezTo>
                <a:cubicBezTo>
                  <a:pt x="1878" y="14188"/>
                  <a:pt x="2493" y="14495"/>
                  <a:pt x="3054" y="14868"/>
                </a:cubicBezTo>
                <a:cubicBezTo>
                  <a:pt x="4177" y="15591"/>
                  <a:pt x="5139" y="16469"/>
                  <a:pt x="5888" y="17499"/>
                </a:cubicBezTo>
                <a:cubicBezTo>
                  <a:pt x="6022" y="17675"/>
                  <a:pt x="6155" y="17850"/>
                  <a:pt x="6289" y="18026"/>
                </a:cubicBezTo>
                <a:cubicBezTo>
                  <a:pt x="7011" y="18903"/>
                  <a:pt x="7946" y="19604"/>
                  <a:pt x="9069" y="20131"/>
                </a:cubicBezTo>
                <a:cubicBezTo>
                  <a:pt x="9764" y="20460"/>
                  <a:pt x="10539" y="20701"/>
                  <a:pt x="11315" y="20832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6" name="Form"/>
          <p:cNvSpPr/>
          <p:nvPr/>
        </p:nvSpPr>
        <p:spPr>
          <a:xfrm>
            <a:off x="3619611" y="4975787"/>
            <a:ext cx="4202491" cy="278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08" h="21562" extrusionOk="0">
                <a:moveTo>
                  <a:pt x="19426" y="15598"/>
                </a:moveTo>
                <a:cubicBezTo>
                  <a:pt x="21600" y="11892"/>
                  <a:pt x="21404" y="6606"/>
                  <a:pt x="19622" y="3386"/>
                </a:cubicBezTo>
                <a:cubicBezTo>
                  <a:pt x="18467" y="1259"/>
                  <a:pt x="16978" y="135"/>
                  <a:pt x="15196" y="13"/>
                </a:cubicBezTo>
                <a:cubicBezTo>
                  <a:pt x="14883" y="-17"/>
                  <a:pt x="14550" y="13"/>
                  <a:pt x="14237" y="13"/>
                </a:cubicBezTo>
                <a:cubicBezTo>
                  <a:pt x="11632" y="165"/>
                  <a:pt x="9165" y="1046"/>
                  <a:pt x="6795" y="2656"/>
                </a:cubicBezTo>
                <a:cubicBezTo>
                  <a:pt x="6051" y="3142"/>
                  <a:pt x="5346" y="3689"/>
                  <a:pt x="4719" y="4267"/>
                </a:cubicBezTo>
                <a:cubicBezTo>
                  <a:pt x="3799" y="5117"/>
                  <a:pt x="2957" y="5968"/>
                  <a:pt x="2174" y="6940"/>
                </a:cubicBezTo>
                <a:cubicBezTo>
                  <a:pt x="1469" y="7821"/>
                  <a:pt x="803" y="8763"/>
                  <a:pt x="176" y="9735"/>
                </a:cubicBezTo>
                <a:cubicBezTo>
                  <a:pt x="117" y="9826"/>
                  <a:pt x="59" y="9948"/>
                  <a:pt x="20" y="10039"/>
                </a:cubicBezTo>
                <a:cubicBezTo>
                  <a:pt x="0" y="10069"/>
                  <a:pt x="0" y="10099"/>
                  <a:pt x="0" y="10099"/>
                </a:cubicBezTo>
                <a:cubicBezTo>
                  <a:pt x="20" y="10130"/>
                  <a:pt x="39" y="10130"/>
                  <a:pt x="59" y="10130"/>
                </a:cubicBezTo>
                <a:cubicBezTo>
                  <a:pt x="274" y="10130"/>
                  <a:pt x="450" y="9978"/>
                  <a:pt x="646" y="9917"/>
                </a:cubicBezTo>
                <a:cubicBezTo>
                  <a:pt x="3917" y="8672"/>
                  <a:pt x="7109" y="11163"/>
                  <a:pt x="8538" y="15234"/>
                </a:cubicBezTo>
                <a:cubicBezTo>
                  <a:pt x="9165" y="16965"/>
                  <a:pt x="9459" y="18788"/>
                  <a:pt x="9459" y="20763"/>
                </a:cubicBezTo>
                <a:cubicBezTo>
                  <a:pt x="9459" y="20945"/>
                  <a:pt x="9459" y="21127"/>
                  <a:pt x="9459" y="21310"/>
                </a:cubicBezTo>
                <a:cubicBezTo>
                  <a:pt x="9459" y="21401"/>
                  <a:pt x="9439" y="21461"/>
                  <a:pt x="9478" y="21522"/>
                </a:cubicBezTo>
                <a:cubicBezTo>
                  <a:pt x="9517" y="21583"/>
                  <a:pt x="9576" y="21583"/>
                  <a:pt x="9674" y="21461"/>
                </a:cubicBezTo>
                <a:cubicBezTo>
                  <a:pt x="9909" y="21218"/>
                  <a:pt x="10144" y="20975"/>
                  <a:pt x="10379" y="20732"/>
                </a:cubicBezTo>
                <a:cubicBezTo>
                  <a:pt x="10829" y="20277"/>
                  <a:pt x="11299" y="19882"/>
                  <a:pt x="11769" y="19578"/>
                </a:cubicBezTo>
                <a:cubicBezTo>
                  <a:pt x="12768" y="18970"/>
                  <a:pt x="13786" y="18636"/>
                  <a:pt x="14844" y="18636"/>
                </a:cubicBezTo>
                <a:cubicBezTo>
                  <a:pt x="15040" y="18606"/>
                  <a:pt x="15216" y="18606"/>
                  <a:pt x="15412" y="18606"/>
                </a:cubicBezTo>
                <a:cubicBezTo>
                  <a:pt x="16352" y="18515"/>
                  <a:pt x="17233" y="18059"/>
                  <a:pt x="18055" y="17330"/>
                </a:cubicBezTo>
                <a:cubicBezTo>
                  <a:pt x="18565" y="16874"/>
                  <a:pt x="19035" y="16267"/>
                  <a:pt x="19426" y="15598"/>
                </a:cubicBezTo>
                <a:close/>
              </a:path>
            </a:pathLst>
          </a:cu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7" name="Freeform: Shape 2"/>
          <p:cNvSpPr/>
          <p:nvPr/>
        </p:nvSpPr>
        <p:spPr>
          <a:xfrm rot="10800000" flipH="1">
            <a:off x="21904238" y="9421845"/>
            <a:ext cx="4466080" cy="4304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78" name="Freeform: Shape 3"/>
          <p:cNvSpPr/>
          <p:nvPr/>
        </p:nvSpPr>
        <p:spPr>
          <a:xfrm rot="17077646" flipH="1">
            <a:off x="21264545" y="11142439"/>
            <a:ext cx="4736853" cy="236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37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 2"/>
          <p:cNvSpPr/>
          <p:nvPr/>
        </p:nvSpPr>
        <p:spPr>
          <a:xfrm>
            <a:off x="-64431" y="-1"/>
            <a:ext cx="24512862" cy="13716001"/>
          </a:xfrm>
          <a:prstGeom prst="rect">
            <a:avLst/>
          </a:pr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88" name="Freeform: Shape 43"/>
          <p:cNvSpPr/>
          <p:nvPr/>
        </p:nvSpPr>
        <p:spPr>
          <a:xfrm flipH="1">
            <a:off x="-102449" y="10094786"/>
            <a:ext cx="13588342" cy="3665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89" name="Freeform: Shape 81"/>
          <p:cNvSpPr/>
          <p:nvPr/>
        </p:nvSpPr>
        <p:spPr>
          <a:xfrm>
            <a:off x="-186883" y="9817420"/>
            <a:ext cx="8702242" cy="405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13" y="0"/>
                </a:moveTo>
                <a:cubicBezTo>
                  <a:pt x="15248" y="0"/>
                  <a:pt x="21600" y="9671"/>
                  <a:pt x="21600" y="21600"/>
                </a:cubicBezTo>
                <a:lnTo>
                  <a:pt x="0" y="21600"/>
                </a:lnTo>
                <a:lnTo>
                  <a:pt x="0" y="3209"/>
                </a:lnTo>
                <a:lnTo>
                  <a:pt x="651" y="2607"/>
                </a:lnTo>
                <a:cubicBezTo>
                  <a:pt x="2661" y="944"/>
                  <a:pt x="4964" y="0"/>
                  <a:pt x="7413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0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1" name="Freeform: Shape 68"/>
          <p:cNvSpPr/>
          <p:nvPr/>
        </p:nvSpPr>
        <p:spPr>
          <a:xfrm>
            <a:off x="16445934" y="112233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2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3" name="Freeform: Shape 1"/>
          <p:cNvSpPr/>
          <p:nvPr/>
        </p:nvSpPr>
        <p:spPr>
          <a:xfrm rot="10800000" flipH="1">
            <a:off x="11500680" y="14716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4" name="Rectangle 2"/>
          <p:cNvSpPr/>
          <p:nvPr/>
        </p:nvSpPr>
        <p:spPr>
          <a:xfrm>
            <a:off x="-1" y="-11977"/>
            <a:ext cx="24384001" cy="13739954"/>
          </a:xfrm>
          <a:prstGeom prst="rect">
            <a:avLst/>
          </a:prstGeom>
          <a:gradFill>
            <a:gsLst>
              <a:gs pos="0">
                <a:srgbClr val="4469B2">
                  <a:alpha val="60000"/>
                </a:srgbClr>
              </a:gs>
              <a:gs pos="39000">
                <a:srgbClr val="4478BC">
                  <a:alpha val="37500"/>
                </a:srgbClr>
              </a:gs>
              <a:gs pos="71000">
                <a:srgbClr val="3F9AD5">
                  <a:alpha val="37500"/>
                </a:srgbClr>
              </a:gs>
              <a:gs pos="100000">
                <a:srgbClr val="3ABEEF">
                  <a:alpha val="375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5" name="TextBox 3"/>
          <p:cNvSpPr txBox="1"/>
          <p:nvPr/>
        </p:nvSpPr>
        <p:spPr>
          <a:xfrm>
            <a:off x="4145640" y="4540625"/>
            <a:ext cx="4380104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9000">
                <a:solidFill>
                  <a:srgbClr val="FFFFFF"/>
                </a:solidFill>
                <a:latin typeface="Museo 700"/>
                <a:ea typeface="Museo 700"/>
                <a:cs typeface="Museo 700"/>
                <a:sym typeface="Museo 700"/>
              </a:defRPr>
            </a:lvl1pPr>
          </a:lstStyle>
          <a:p>
            <a:r>
              <a:t>Kontakt</a:t>
            </a:r>
          </a:p>
        </p:txBody>
      </p:sp>
      <p:pic>
        <p:nvPicPr>
          <p:cNvPr id="396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33" y="629103"/>
            <a:ext cx="1519156" cy="1587805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Circle: Hollow 59"/>
          <p:cNvSpPr/>
          <p:nvPr/>
        </p:nvSpPr>
        <p:spPr>
          <a:xfrm>
            <a:off x="10830555" y="4435523"/>
            <a:ext cx="4018069" cy="401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9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ftware dev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1"/>
          <p:cNvSpPr/>
          <p:nvPr/>
        </p:nvSpPr>
        <p:spPr>
          <a:xfrm rot="10800000">
            <a:off x="2422" y="-9237"/>
            <a:ext cx="9576907" cy="274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46" name="Freeform: Shape 9"/>
          <p:cNvSpPr/>
          <p:nvPr/>
        </p:nvSpPr>
        <p:spPr>
          <a:xfrm flipH="1">
            <a:off x="-76151" y="-7500"/>
            <a:ext cx="5077841" cy="489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51" name="Freeform: Shape 2"/>
          <p:cNvSpPr/>
          <p:nvPr/>
        </p:nvSpPr>
        <p:spPr>
          <a:xfrm rot="10800000" flipH="1">
            <a:off x="22246307" y="9751531"/>
            <a:ext cx="4124012" cy="397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52" name="Freeform: Shape 3"/>
          <p:cNvSpPr/>
          <p:nvPr/>
        </p:nvSpPr>
        <p:spPr>
          <a:xfrm rot="17077646" flipH="1">
            <a:off x="21894111" y="11957407"/>
            <a:ext cx="3713751" cy="185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5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9B39C76-899F-41DE-985D-CA9033F7E5A3}"/>
              </a:ext>
            </a:extLst>
          </p:cNvPr>
          <p:cNvSpPr/>
          <p:nvPr userDrawn="1"/>
        </p:nvSpPr>
        <p:spPr>
          <a:xfrm>
            <a:off x="741320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686C0F-FC58-4561-8B5D-72B67C8843C5}"/>
              </a:ext>
            </a:extLst>
          </p:cNvPr>
          <p:cNvSpPr/>
          <p:nvPr userDrawn="1"/>
        </p:nvSpPr>
        <p:spPr>
          <a:xfrm>
            <a:off x="9234364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199812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ftware dev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1"/>
          <p:cNvSpPr/>
          <p:nvPr/>
        </p:nvSpPr>
        <p:spPr>
          <a:xfrm rot="10800000">
            <a:off x="2422" y="-9237"/>
            <a:ext cx="9576907" cy="274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62" name="Freeform: Shape 9"/>
          <p:cNvSpPr/>
          <p:nvPr/>
        </p:nvSpPr>
        <p:spPr>
          <a:xfrm flipH="1">
            <a:off x="-76151" y="-7500"/>
            <a:ext cx="5077841" cy="4894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67" name="Freeform: Shape 2"/>
          <p:cNvSpPr/>
          <p:nvPr/>
        </p:nvSpPr>
        <p:spPr>
          <a:xfrm rot="10800000" flipH="1">
            <a:off x="22246307" y="9751531"/>
            <a:ext cx="4124012" cy="3974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68" name="Freeform: Shape 3"/>
          <p:cNvSpPr/>
          <p:nvPr/>
        </p:nvSpPr>
        <p:spPr>
          <a:xfrm rot="17077646" flipH="1">
            <a:off x="21894111" y="11957407"/>
            <a:ext cx="3713751" cy="1854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pic>
        <p:nvPicPr>
          <p:cNvPr id="6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2D2C346-77B6-4B17-84D6-BCB627066273}"/>
              </a:ext>
            </a:extLst>
          </p:cNvPr>
          <p:cNvSpPr/>
          <p:nvPr userDrawn="1"/>
        </p:nvSpPr>
        <p:spPr>
          <a:xfrm>
            <a:off x="741320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4F40A98-3F78-4961-B59A-45B7AB3B0064}"/>
              </a:ext>
            </a:extLst>
          </p:cNvPr>
          <p:cNvSpPr/>
          <p:nvPr userDrawn="1"/>
        </p:nvSpPr>
        <p:spPr>
          <a:xfrm>
            <a:off x="16546827" y="4886548"/>
            <a:ext cx="7204159" cy="720415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4970285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Gener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43"/>
          <p:cNvSpPr/>
          <p:nvPr/>
        </p:nvSpPr>
        <p:spPr>
          <a:xfrm flipH="1">
            <a:off x="-27805" y="10076125"/>
            <a:ext cx="13588342" cy="3665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" name="Freeform: Shape 4"/>
          <p:cNvSpPr/>
          <p:nvPr/>
        </p:nvSpPr>
        <p:spPr>
          <a:xfrm rot="5400000">
            <a:off x="18620351" y="7972696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0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81" name="Freeform: Shape 42"/>
          <p:cNvSpPr/>
          <p:nvPr/>
        </p:nvSpPr>
        <p:spPr>
          <a:xfrm>
            <a:off x="17892769" y="-24432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" name="Freeform: Shape 1"/>
          <p:cNvSpPr/>
          <p:nvPr/>
        </p:nvSpPr>
        <p:spPr>
          <a:xfrm rot="10800000" flipH="1">
            <a:off x="11463358" y="-18979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3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21057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Circle: Hollow 59"/>
          <p:cNvSpPr/>
          <p:nvPr userDrawn="1"/>
        </p:nvSpPr>
        <p:spPr>
          <a:xfrm>
            <a:off x="5055954" y="4157024"/>
            <a:ext cx="2482194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8" name="Circle: Hollow 59"/>
          <p:cNvSpPr/>
          <p:nvPr userDrawn="1"/>
        </p:nvSpPr>
        <p:spPr>
          <a:xfrm>
            <a:off x="7951554" y="4157024"/>
            <a:ext cx="2482194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0" name="Circle: Hollow 59"/>
          <p:cNvSpPr/>
          <p:nvPr/>
        </p:nvSpPr>
        <p:spPr>
          <a:xfrm>
            <a:off x="10847154" y="4157024"/>
            <a:ext cx="2482194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2" name="Circle: Hollow 59"/>
          <p:cNvSpPr/>
          <p:nvPr/>
        </p:nvSpPr>
        <p:spPr>
          <a:xfrm>
            <a:off x="13742754" y="4157024"/>
            <a:ext cx="2482195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4" name="Circle: Hollow 59"/>
          <p:cNvSpPr/>
          <p:nvPr/>
        </p:nvSpPr>
        <p:spPr>
          <a:xfrm>
            <a:off x="5030554" y="8729024"/>
            <a:ext cx="2482194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6" name="Circle: Hollow 59"/>
          <p:cNvSpPr/>
          <p:nvPr/>
        </p:nvSpPr>
        <p:spPr>
          <a:xfrm>
            <a:off x="7926154" y="8729024"/>
            <a:ext cx="2482194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08" name="Circle: Hollow 59"/>
          <p:cNvSpPr/>
          <p:nvPr/>
        </p:nvSpPr>
        <p:spPr>
          <a:xfrm>
            <a:off x="10821754" y="8729024"/>
            <a:ext cx="2482194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0" name="Circle: Hollow 59"/>
          <p:cNvSpPr/>
          <p:nvPr/>
        </p:nvSpPr>
        <p:spPr>
          <a:xfrm>
            <a:off x="13717354" y="8729024"/>
            <a:ext cx="2482195" cy="2482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272B86-ECEC-4E90-AA49-CD13F303B199}"/>
              </a:ext>
            </a:extLst>
          </p:cNvPr>
          <p:cNvSpPr/>
          <p:nvPr userDrawn="1"/>
        </p:nvSpPr>
        <p:spPr>
          <a:xfrm>
            <a:off x="5281051" y="4407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C0899C-F8E2-4F8B-8AE5-D6A244FC0F26}"/>
              </a:ext>
            </a:extLst>
          </p:cNvPr>
          <p:cNvSpPr/>
          <p:nvPr userDrawn="1"/>
        </p:nvSpPr>
        <p:spPr>
          <a:xfrm>
            <a:off x="8215368" y="4426377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878A4B-D9F8-43BE-BFD7-6333FAE1E3E4}"/>
              </a:ext>
            </a:extLst>
          </p:cNvPr>
          <p:cNvSpPr/>
          <p:nvPr userDrawn="1"/>
        </p:nvSpPr>
        <p:spPr>
          <a:xfrm>
            <a:off x="11072868" y="4407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20FAD33-F306-4669-8A2F-DF7FC247C2DF}"/>
              </a:ext>
            </a:extLst>
          </p:cNvPr>
          <p:cNvSpPr/>
          <p:nvPr userDrawn="1"/>
        </p:nvSpPr>
        <p:spPr>
          <a:xfrm>
            <a:off x="13967851" y="4407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1887FD3-0CCB-4439-B242-283611D5C67F}"/>
              </a:ext>
            </a:extLst>
          </p:cNvPr>
          <p:cNvSpPr/>
          <p:nvPr userDrawn="1"/>
        </p:nvSpPr>
        <p:spPr>
          <a:xfrm>
            <a:off x="13967851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783077A-1254-4627-A309-185207C560A4}"/>
              </a:ext>
            </a:extLst>
          </p:cNvPr>
          <p:cNvSpPr/>
          <p:nvPr userDrawn="1"/>
        </p:nvSpPr>
        <p:spPr>
          <a:xfrm>
            <a:off x="11072868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04C2D63-D47E-4C6D-A3FA-A49CFF0EB9C8}"/>
              </a:ext>
            </a:extLst>
          </p:cNvPr>
          <p:cNvSpPr/>
          <p:nvPr userDrawn="1"/>
        </p:nvSpPr>
        <p:spPr>
          <a:xfrm>
            <a:off x="8215368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F1FF2EC-8214-4639-A330-B9F013FEB315}"/>
              </a:ext>
            </a:extLst>
          </p:cNvPr>
          <p:cNvSpPr/>
          <p:nvPr userDrawn="1"/>
        </p:nvSpPr>
        <p:spPr>
          <a:xfrm>
            <a:off x="5281051" y="8979521"/>
            <a:ext cx="1981200" cy="1981200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974800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" name="Freeform: Shape 68"/>
          <p:cNvSpPr/>
          <p:nvPr/>
        </p:nvSpPr>
        <p:spPr>
          <a:xfrm>
            <a:off x="16445934" y="112360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3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" name="Freeform: Shape 1"/>
          <p:cNvSpPr/>
          <p:nvPr/>
        </p:nvSpPr>
        <p:spPr>
          <a:xfrm rot="10800000" flipH="1">
            <a:off x="11500680" y="-112284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6911" y="12568349"/>
            <a:ext cx="867209" cy="906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: Shape 1"/>
          <p:cNvSpPr/>
          <p:nvPr/>
        </p:nvSpPr>
        <p:spPr>
          <a:xfrm rot="1345093">
            <a:off x="-2035311" y="11444168"/>
            <a:ext cx="13250561" cy="4392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3" name="Freeform: Shape 9"/>
          <p:cNvSpPr/>
          <p:nvPr/>
        </p:nvSpPr>
        <p:spPr>
          <a:xfrm rot="16200000" flipH="1">
            <a:off x="-863551" y="10649820"/>
            <a:ext cx="6777747" cy="6532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gradFill>
            <a:gsLst>
              <a:gs pos="0">
                <a:srgbClr val="4469B2">
                  <a:alpha val="60000"/>
                </a:srgbClr>
              </a:gs>
              <a:gs pos="40000">
                <a:srgbClr val="4478BC">
                  <a:alpha val="60000"/>
                </a:srgbClr>
              </a:gs>
              <a:gs pos="71000">
                <a:srgbClr val="3F9AD5">
                  <a:alpha val="60000"/>
                </a:srgbClr>
              </a:gs>
              <a:gs pos="100000">
                <a:srgbClr val="3ABEEF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6194CA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272B86-ECEC-4E90-AA49-CD13F303B199}"/>
              </a:ext>
            </a:extLst>
          </p:cNvPr>
          <p:cNvSpPr/>
          <p:nvPr userDrawn="1"/>
        </p:nvSpPr>
        <p:spPr>
          <a:xfrm flipH="1">
            <a:off x="2525322" y="4200827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C0899C-F8E2-4F8B-8AE5-D6A244FC0F26}"/>
              </a:ext>
            </a:extLst>
          </p:cNvPr>
          <p:cNvSpPr/>
          <p:nvPr userDrawn="1"/>
        </p:nvSpPr>
        <p:spPr>
          <a:xfrm flipH="1">
            <a:off x="2525322" y="585598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878A4B-D9F8-43BE-BFD7-6333FAE1E3E4}"/>
              </a:ext>
            </a:extLst>
          </p:cNvPr>
          <p:cNvSpPr/>
          <p:nvPr userDrawn="1"/>
        </p:nvSpPr>
        <p:spPr>
          <a:xfrm flipH="1">
            <a:off x="2525322" y="762859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4ED6868-2899-4D33-9C7B-973372178D10}"/>
              </a:ext>
            </a:extLst>
          </p:cNvPr>
          <p:cNvSpPr/>
          <p:nvPr userDrawn="1"/>
        </p:nvSpPr>
        <p:spPr>
          <a:xfrm flipH="1">
            <a:off x="2525322" y="923672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0D42D42-9244-4357-825A-1A582CABB05D}"/>
              </a:ext>
            </a:extLst>
          </p:cNvPr>
          <p:cNvSpPr/>
          <p:nvPr userDrawn="1"/>
        </p:nvSpPr>
        <p:spPr>
          <a:xfrm flipH="1">
            <a:off x="10380904" y="4200827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85D7154-D322-42AA-A325-807318641CDA}"/>
              </a:ext>
            </a:extLst>
          </p:cNvPr>
          <p:cNvSpPr/>
          <p:nvPr userDrawn="1"/>
        </p:nvSpPr>
        <p:spPr>
          <a:xfrm flipH="1">
            <a:off x="10380904" y="585598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697C4D7-4F5F-4370-9651-1605272C4D40}"/>
              </a:ext>
            </a:extLst>
          </p:cNvPr>
          <p:cNvSpPr/>
          <p:nvPr userDrawn="1"/>
        </p:nvSpPr>
        <p:spPr>
          <a:xfrm flipH="1">
            <a:off x="10380904" y="7624320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461C219-C498-4284-A0FF-2E369107DD04}"/>
              </a:ext>
            </a:extLst>
          </p:cNvPr>
          <p:cNvSpPr/>
          <p:nvPr userDrawn="1"/>
        </p:nvSpPr>
        <p:spPr>
          <a:xfrm flipH="1">
            <a:off x="10380904" y="922817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2830060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64431" y="-1"/>
            <a:ext cx="24512862" cy="13716001"/>
          </a:xfrm>
          <a:prstGeom prst="rect">
            <a:avLst/>
          </a:prstGeom>
          <a:gradFill>
            <a:gsLst>
              <a:gs pos="0">
                <a:srgbClr val="4469B2">
                  <a:alpha val="80000"/>
                </a:srgbClr>
              </a:gs>
              <a:gs pos="39000">
                <a:srgbClr val="4478BC">
                  <a:alpha val="50000"/>
                </a:srgbClr>
              </a:gs>
              <a:gs pos="71000">
                <a:srgbClr val="3F9AD5">
                  <a:alpha val="50000"/>
                </a:srgbClr>
              </a:gs>
              <a:gs pos="100000">
                <a:srgbClr val="3ABEEF">
                  <a:alpha val="50000"/>
                </a:srgbClr>
              </a:gs>
            </a:gsLst>
            <a:lin ang="7141511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3" name="Freeform: Shape 43"/>
          <p:cNvSpPr/>
          <p:nvPr/>
        </p:nvSpPr>
        <p:spPr>
          <a:xfrm flipH="1">
            <a:off x="-102449" y="10094786"/>
            <a:ext cx="13588342" cy="3665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4" name="Freeform: Shape 81"/>
          <p:cNvSpPr/>
          <p:nvPr/>
        </p:nvSpPr>
        <p:spPr>
          <a:xfrm>
            <a:off x="-186883" y="9817420"/>
            <a:ext cx="8702242" cy="405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13" y="0"/>
                </a:moveTo>
                <a:cubicBezTo>
                  <a:pt x="15248" y="0"/>
                  <a:pt x="21600" y="9671"/>
                  <a:pt x="21600" y="21600"/>
                </a:cubicBezTo>
                <a:lnTo>
                  <a:pt x="0" y="21600"/>
                </a:lnTo>
                <a:lnTo>
                  <a:pt x="0" y="3209"/>
                </a:lnTo>
                <a:lnTo>
                  <a:pt x="651" y="2607"/>
                </a:lnTo>
                <a:cubicBezTo>
                  <a:pt x="2661" y="944"/>
                  <a:pt x="4964" y="0"/>
                  <a:pt x="7413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5" name="Freeform: Shape 4"/>
          <p:cNvSpPr/>
          <p:nvPr/>
        </p:nvSpPr>
        <p:spPr>
          <a:xfrm rot="5400000">
            <a:off x="18620351" y="7991357"/>
            <a:ext cx="4760048" cy="67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6" name="Freeform: Shape 68"/>
          <p:cNvSpPr/>
          <p:nvPr/>
        </p:nvSpPr>
        <p:spPr>
          <a:xfrm>
            <a:off x="16445934" y="11223363"/>
            <a:ext cx="4970132" cy="248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392" y="0"/>
                  <a:pt x="20992" y="8510"/>
                  <a:pt x="21545" y="19415"/>
                </a:cubicBezTo>
                <a:lnTo>
                  <a:pt x="21600" y="21600"/>
                </a:lnTo>
                <a:lnTo>
                  <a:pt x="0" y="21600"/>
                </a:lnTo>
                <a:lnTo>
                  <a:pt x="55" y="19415"/>
                </a:lnTo>
                <a:cubicBezTo>
                  <a:pt x="608" y="8510"/>
                  <a:pt x="5208" y="0"/>
                  <a:pt x="10800" y="0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7" name="Freeform: Shape 42"/>
          <p:cNvSpPr/>
          <p:nvPr/>
        </p:nvSpPr>
        <p:spPr>
          <a:xfrm>
            <a:off x="17892769" y="-99076"/>
            <a:ext cx="6520011" cy="6284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500" extrusionOk="0">
                <a:moveTo>
                  <a:pt x="51" y="4303"/>
                </a:moveTo>
                <a:cubicBezTo>
                  <a:pt x="267" y="5997"/>
                  <a:pt x="1158" y="7552"/>
                  <a:pt x="2435" y="8412"/>
                </a:cubicBezTo>
                <a:cubicBezTo>
                  <a:pt x="5011" y="10189"/>
                  <a:pt x="8695" y="9134"/>
                  <a:pt x="10983" y="11411"/>
                </a:cubicBezTo>
                <a:cubicBezTo>
                  <a:pt x="12669" y="13104"/>
                  <a:pt x="12934" y="16020"/>
                  <a:pt x="14138" y="18157"/>
                </a:cubicBezTo>
                <a:cubicBezTo>
                  <a:pt x="15101" y="19851"/>
                  <a:pt x="16714" y="21073"/>
                  <a:pt x="18448" y="21406"/>
                </a:cubicBezTo>
                <a:cubicBezTo>
                  <a:pt x="19459" y="21600"/>
                  <a:pt x="20495" y="21489"/>
                  <a:pt x="21458" y="21128"/>
                </a:cubicBezTo>
                <a:lnTo>
                  <a:pt x="21458" y="0"/>
                </a:lnTo>
                <a:lnTo>
                  <a:pt x="990" y="0"/>
                </a:lnTo>
                <a:cubicBezTo>
                  <a:pt x="219" y="1222"/>
                  <a:pt x="-142" y="2804"/>
                  <a:pt x="51" y="4303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8" name="Freeform: Shape 1"/>
          <p:cNvSpPr/>
          <p:nvPr/>
        </p:nvSpPr>
        <p:spPr>
          <a:xfrm rot="10800000" flipH="1">
            <a:off x="11500680" y="14716"/>
            <a:ext cx="12942911" cy="371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4" y="10308"/>
                </a:moveTo>
                <a:cubicBezTo>
                  <a:pt x="15098" y="13769"/>
                  <a:pt x="13216" y="15699"/>
                  <a:pt x="11335" y="15736"/>
                </a:cubicBezTo>
                <a:cubicBezTo>
                  <a:pt x="9795" y="15772"/>
                  <a:pt x="8290" y="14643"/>
                  <a:pt x="6761" y="13951"/>
                </a:cubicBezTo>
                <a:cubicBezTo>
                  <a:pt x="5244" y="13259"/>
                  <a:pt x="3633" y="13077"/>
                  <a:pt x="2222" y="14934"/>
                </a:cubicBezTo>
                <a:cubicBezTo>
                  <a:pt x="1258" y="16209"/>
                  <a:pt x="400" y="18650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ubicBezTo>
                  <a:pt x="20824" y="437"/>
                  <a:pt x="20071" y="1603"/>
                  <a:pt x="19425" y="3060"/>
                </a:cubicBezTo>
                <a:cubicBezTo>
                  <a:pt x="18437" y="5245"/>
                  <a:pt x="17602" y="8086"/>
                  <a:pt x="16614" y="10308"/>
                </a:cubicBezTo>
                <a:close/>
              </a:path>
            </a:pathLst>
          </a:custGeom>
          <a:solidFill>
            <a:srgbClr val="FFFFFF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9" name="Rectangle 2"/>
          <p:cNvSpPr/>
          <p:nvPr/>
        </p:nvSpPr>
        <p:spPr>
          <a:xfrm>
            <a:off x="-1" y="-11977"/>
            <a:ext cx="24384001" cy="13739954"/>
          </a:xfrm>
          <a:prstGeom prst="rect">
            <a:avLst/>
          </a:prstGeom>
          <a:gradFill>
            <a:gsLst>
              <a:gs pos="0">
                <a:srgbClr val="4469B2">
                  <a:alpha val="60000"/>
                </a:srgbClr>
              </a:gs>
              <a:gs pos="39000">
                <a:srgbClr val="4478BC">
                  <a:alpha val="37500"/>
                </a:srgbClr>
              </a:gs>
              <a:gs pos="71000">
                <a:srgbClr val="3F9AD5">
                  <a:alpha val="37500"/>
                </a:srgbClr>
              </a:gs>
              <a:gs pos="100000">
                <a:srgbClr val="3ABEEF">
                  <a:alpha val="375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endParaRPr/>
          </a:p>
        </p:txBody>
      </p:sp>
      <p:sp>
        <p:nvSpPr>
          <p:cNvPr id="1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 err="1"/>
              <a:t>Pr</a:t>
            </a:r>
            <a:r>
              <a:rPr lang="da-DK" dirty="0"/>
              <a:t>æ</a:t>
            </a:r>
            <a:r>
              <a:rPr dirty="0" err="1"/>
              <a:t>sentations­titel</a:t>
            </a:r>
            <a:endParaRPr dirty="0"/>
          </a:p>
        </p:txBody>
      </p:sp>
      <p:sp>
        <p:nvSpPr>
          <p:cNvPr id="13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Pr</a:t>
            </a:r>
            <a:r>
              <a:rPr lang="da-DK" dirty="0"/>
              <a:t>æ</a:t>
            </a:r>
            <a:r>
              <a:rPr dirty="0" err="1"/>
              <a:t>sentations­undertitel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71" r:id="rId3"/>
    <p:sldLayoutId id="2147483672" r:id="rId4"/>
    <p:sldLayoutId id="2147483673" r:id="rId5"/>
    <p:sldLayoutId id="2147483686" r:id="rId6"/>
    <p:sldLayoutId id="2147483654" r:id="rId7"/>
    <p:sldLayoutId id="2147483674" r:id="rId8"/>
    <p:sldLayoutId id="2147483683" r:id="rId9"/>
    <p:sldLayoutId id="2147483682" r:id="rId10"/>
    <p:sldLayoutId id="2147483655" r:id="rId11"/>
    <p:sldLayoutId id="2147483675" r:id="rId12"/>
    <p:sldLayoutId id="2147483657" r:id="rId13"/>
    <p:sldLayoutId id="2147483676" r:id="rId14"/>
    <p:sldLayoutId id="2147483658" r:id="rId15"/>
    <p:sldLayoutId id="2147483677" r:id="rId16"/>
    <p:sldLayoutId id="2147483659" r:id="rId17"/>
    <p:sldLayoutId id="2147483678" r:id="rId18"/>
    <p:sldLayoutId id="2147483660" r:id="rId19"/>
    <p:sldLayoutId id="2147483679" r:id="rId20"/>
    <p:sldLayoutId id="2147483661" r:id="rId21"/>
    <p:sldLayoutId id="2147483680" r:id="rId22"/>
    <p:sldLayoutId id="2147483662" r:id="rId23"/>
    <p:sldLayoutId id="2147483681" r:id="rId24"/>
    <p:sldLayoutId id="2147483663" r:id="rId25"/>
    <p:sldLayoutId id="2147483664" r:id="rId26"/>
    <p:sldLayoutId id="2147483665" r:id="rId27"/>
    <p:sldLayoutId id="2147483666" r:id="rId28"/>
    <p:sldLayoutId id="2147483667" r:id="rId29"/>
    <p:sldLayoutId id="2147483668" r:id="rId30"/>
    <p:sldLayoutId id="2147483684" r:id="rId31"/>
    <p:sldLayoutId id="2147483688" r:id="rId32"/>
    <p:sldLayoutId id="2147483685" r:id="rId33"/>
    <p:sldLayoutId id="2147483689" r:id="rId34"/>
    <p:sldLayoutId id="2147483669" r:id="rId35"/>
    <p:sldLayoutId id="2147483670" r:id="rId3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HWt_esa5y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fEeC8Sc6v2k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hyperlink" Target="https://youtu.be/UAyjyzj5jYI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Ayjyzj5jY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hyperlink" Target="https://youtu.be/ralFWXx5mSQ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7DtPn1BoWQ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youtu.be/ouEkzBqPGI0" TargetMode="External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7eY1H204p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Box 3"/>
          <p:cNvSpPr txBox="1"/>
          <p:nvPr/>
        </p:nvSpPr>
        <p:spPr>
          <a:xfrm>
            <a:off x="5267643" y="5118963"/>
            <a:ext cx="13443743" cy="1938992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12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ARAS Security</a:t>
            </a:r>
            <a:r>
              <a:rPr lang="da-DK" dirty="0">
                <a:solidFill>
                  <a:schemeClr val="bg1"/>
                </a:solidFill>
              </a:rPr>
              <a:t> A/S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10" name="TextBox 5"/>
          <p:cNvSpPr txBox="1"/>
          <p:nvPr/>
        </p:nvSpPr>
        <p:spPr>
          <a:xfrm>
            <a:off x="5267643" y="7579359"/>
            <a:ext cx="9823857" cy="70104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dirty="0"/>
              <a:t>Way ahead… and just around the corner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516904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tx1"/>
                </a:solidFill>
              </a:rPr>
              <a:t>Flexible Control </a:t>
            </a:r>
            <a:endParaRPr lang="en-US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Touch Screen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CPA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Windows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1766258" y="8224000"/>
            <a:ext cx="5539153" cy="2009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10,1” Touch tablet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  <a:br>
              <a:rPr lang="en-US" sz="2400" dirty="0"/>
            </a:br>
            <a:r>
              <a:rPr lang="en-US" sz="2400" dirty="0"/>
              <a:t>• Map and floorplans</a:t>
            </a:r>
            <a:br>
              <a:rPr lang="en-US" sz="2400" dirty="0"/>
            </a:br>
            <a:r>
              <a:rPr lang="en-US" sz="2400" dirty="0"/>
              <a:t>• LED bar with customizable functions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1123255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B109CEE-6807-4676-98A3-4942448EC3DF}"/>
              </a:ext>
            </a:extLst>
          </p:cNvPr>
          <p:cNvSpPr txBox="1"/>
          <p:nvPr/>
        </p:nvSpPr>
        <p:spPr>
          <a:xfrm>
            <a:off x="8271843" y="8321870"/>
            <a:ext cx="6505585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Control panel with display</a:t>
            </a:r>
            <a:br>
              <a:rPr lang="en-US" sz="2400" dirty="0"/>
            </a:br>
            <a:r>
              <a:rPr lang="en-US" sz="2400" dirty="0"/>
              <a:t>• Optional card reader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BA8B35-62C3-4E79-88A5-1C9D7EAD9AB4}"/>
              </a:ext>
            </a:extLst>
          </p:cNvPr>
          <p:cNvSpPr/>
          <p:nvPr/>
        </p:nvSpPr>
        <p:spPr>
          <a:xfrm flipV="1">
            <a:off x="7628840" y="9418890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8" y="8297436"/>
            <a:ext cx="7840314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Computer / windows tablet</a:t>
            </a:r>
            <a:br>
              <a:rPr lang="en-US" sz="2400" dirty="0"/>
            </a:br>
            <a:r>
              <a:rPr lang="en-US" sz="2400" dirty="0"/>
              <a:t>• Map and floorplans 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0" name="Bildobjekt 13">
            <a:extLst>
              <a:ext uri="{FF2B5EF4-FFF2-40B4-BE49-F238E27FC236}">
                <a16:creationId xmlns:a16="http://schemas.microsoft.com/office/drawing/2014/main" id="{80D39A27-5C0D-435A-925E-79090C2D6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394" y="4134297"/>
            <a:ext cx="5276123" cy="2968698"/>
          </a:xfrm>
          <a:prstGeom prst="rect">
            <a:avLst/>
          </a:prstGeom>
        </p:spPr>
      </p:pic>
      <p:pic>
        <p:nvPicPr>
          <p:cNvPr id="6" name="Billede 5" descr="Et billede, der indeholder tekst, skilt, orange, mørk&#10;&#10;Automatisk genereret beskrivelse">
            <a:hlinkClick r:id="rId3"/>
            <a:extLst>
              <a:ext uri="{FF2B5EF4-FFF2-40B4-BE49-F238E27FC236}">
                <a16:creationId xmlns:a16="http://schemas.microsoft.com/office/drawing/2014/main" id="{8F89111D-EE92-4856-8D4D-1BE8E7E4E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74" y="3384855"/>
            <a:ext cx="4467581" cy="4467581"/>
          </a:xfrm>
          <a:prstGeom prst="rect">
            <a:avLst/>
          </a:prstGeom>
        </p:spPr>
      </p:pic>
      <p:pic>
        <p:nvPicPr>
          <p:cNvPr id="12" name="Billede 11" descr="Et billede, der indeholder tekst, elektronik, hvid&#10;&#10;Automatisk genereret beskrivelse">
            <a:extLst>
              <a:ext uri="{FF2B5EF4-FFF2-40B4-BE49-F238E27FC236}">
                <a16:creationId xmlns:a16="http://schemas.microsoft.com/office/drawing/2014/main" id="{758B42BB-FDF6-469A-942D-929F259F0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44" y="3670875"/>
            <a:ext cx="3742597" cy="37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054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5169042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tx1"/>
                </a:solidFill>
              </a:rPr>
              <a:t>Flexible Control </a:t>
            </a:r>
            <a:endParaRPr lang="en-US" sz="5400" b="0" u="sng" dirty="0">
              <a:solidFill>
                <a:schemeClr val="tx1"/>
              </a:solidFill>
            </a:endParaRPr>
          </a:p>
          <a:p>
            <a:endParaRPr lang="da-DK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iOS App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Android App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SIMS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5021522" y="8017161"/>
            <a:ext cx="5539153" cy="23416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Smartphones and tablets </a:t>
            </a:r>
            <a:br>
              <a:rPr lang="en-US" sz="2400" dirty="0"/>
            </a:br>
            <a:r>
              <a:rPr lang="en-US" sz="2400" dirty="0"/>
              <a:t>• Map and floorplans </a:t>
            </a:r>
            <a:br>
              <a:rPr lang="en-US" sz="2400" dirty="0"/>
            </a:br>
            <a:r>
              <a:rPr lang="en-US" sz="2400" dirty="0"/>
              <a:t>• Live-stream from IP-camera</a:t>
            </a:r>
            <a:br>
              <a:rPr lang="en-US" sz="2400" dirty="0"/>
            </a:br>
            <a:r>
              <a:rPr lang="en-US" sz="2400" dirty="0"/>
              <a:t>• Push messages when alarm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4378519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8" y="7839479"/>
            <a:ext cx="7840314" cy="26740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Multi-site management system</a:t>
            </a:r>
            <a:br>
              <a:rPr lang="en-US" sz="2400" dirty="0"/>
            </a:br>
            <a:r>
              <a:rPr lang="en-US" sz="2400" dirty="0"/>
              <a:t>• Handles +1000 NOX networks</a:t>
            </a:r>
            <a:br>
              <a:rPr lang="en-US" sz="2400" dirty="0"/>
            </a:br>
            <a:r>
              <a:rPr lang="en-US" sz="2400" dirty="0"/>
              <a:t>• Map and floorplans </a:t>
            </a:r>
            <a:br>
              <a:rPr lang="en-US" sz="2400" dirty="0"/>
            </a:br>
            <a:r>
              <a:rPr lang="en-US" sz="2400" dirty="0"/>
              <a:t>• Live-stream from IP-camera</a:t>
            </a:r>
            <a:br>
              <a:rPr lang="en-US" sz="2400" dirty="0"/>
            </a:br>
            <a:r>
              <a:rPr lang="en-US" sz="2400" dirty="0"/>
              <a:t>• Manage integrations</a:t>
            </a:r>
            <a:br>
              <a:rPr lang="en-US" sz="2400" dirty="0"/>
            </a:br>
            <a:r>
              <a:rPr lang="en-US" sz="2400" dirty="0"/>
              <a:t>• Control areas, users, logs and alarms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" name="Bildobjekt 16">
            <a:hlinkClick r:id="rId2"/>
            <a:extLst>
              <a:ext uri="{FF2B5EF4-FFF2-40B4-BE49-F238E27FC236}">
                <a16:creationId xmlns:a16="http://schemas.microsoft.com/office/drawing/2014/main" id="{5ACFD3CE-97E9-41A1-8161-038814876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32" y="3340474"/>
            <a:ext cx="4106204" cy="4106204"/>
          </a:xfrm>
          <a:prstGeom prst="rect">
            <a:avLst/>
          </a:prstGeom>
        </p:spPr>
      </p:pic>
      <p:pic>
        <p:nvPicPr>
          <p:cNvPr id="22" name="Bildobjekt 3">
            <a:extLst>
              <a:ext uri="{FF2B5EF4-FFF2-40B4-BE49-F238E27FC236}">
                <a16:creationId xmlns:a16="http://schemas.microsoft.com/office/drawing/2014/main" id="{77ED6E34-5CDE-442F-B956-44F3A4626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78" y="4011761"/>
            <a:ext cx="1771614" cy="3214622"/>
          </a:xfrm>
          <a:prstGeom prst="rect">
            <a:avLst/>
          </a:prstGeom>
        </p:spPr>
      </p:pic>
      <p:pic>
        <p:nvPicPr>
          <p:cNvPr id="12" name="Billede 11">
            <a:hlinkClick r:id="rId5"/>
            <a:extLst>
              <a:ext uri="{FF2B5EF4-FFF2-40B4-BE49-F238E27FC236}">
                <a16:creationId xmlns:a16="http://schemas.microsoft.com/office/drawing/2014/main" id="{67F5A1C7-822C-4A78-9AAE-B0FBD80E6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54" y="4462657"/>
            <a:ext cx="3168022" cy="251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21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D691BC83-E13F-4BFA-9D9D-0AE964DBAB59}"/>
              </a:ext>
            </a:extLst>
          </p:cNvPr>
          <p:cNvSpPr txBox="1"/>
          <p:nvPr/>
        </p:nvSpPr>
        <p:spPr>
          <a:xfrm>
            <a:off x="271788" y="212885"/>
            <a:ext cx="1711364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SIMS</a:t>
            </a:r>
            <a:endParaRPr sz="5400" b="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8BFBD42-0E5D-4BF0-8A96-0C896E8461F3}"/>
              </a:ext>
            </a:extLst>
          </p:cNvPr>
          <p:cNvSpPr/>
          <p:nvPr/>
        </p:nvSpPr>
        <p:spPr>
          <a:xfrm>
            <a:off x="14102473" y="228426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F3C07AA-ED39-4F42-981A-B45A7AC9674B}"/>
              </a:ext>
            </a:extLst>
          </p:cNvPr>
          <p:cNvSpPr txBox="1"/>
          <p:nvPr/>
        </p:nvSpPr>
        <p:spPr>
          <a:xfrm>
            <a:off x="14651008" y="1524375"/>
            <a:ext cx="8711669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Graphical interface with dynamic floor plans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801EF36-7A0C-4356-B26F-2CB2FA0AAFF8}"/>
              </a:ext>
            </a:extLst>
          </p:cNvPr>
          <p:cNvSpPr txBox="1"/>
          <p:nvPr/>
        </p:nvSpPr>
        <p:spPr>
          <a:xfrm>
            <a:off x="14651009" y="2418920"/>
            <a:ext cx="7778928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Control of multiple NOX systems (+1000)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1D3A50-725C-49BF-875E-17AA3C5EB72F}"/>
              </a:ext>
            </a:extLst>
          </p:cNvPr>
          <p:cNvSpPr txBox="1"/>
          <p:nvPr/>
        </p:nvSpPr>
        <p:spPr>
          <a:xfrm>
            <a:off x="14651009" y="3453186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25 clients can operate the system simultaneously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51126CA-230B-47D0-99BE-0B86B27E0BFB}"/>
              </a:ext>
            </a:extLst>
          </p:cNvPr>
          <p:cNvSpPr/>
          <p:nvPr/>
        </p:nvSpPr>
        <p:spPr>
          <a:xfrm>
            <a:off x="14102090" y="333552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8761FE-E79A-4BF3-9316-1A65A76A3008}"/>
              </a:ext>
            </a:extLst>
          </p:cNvPr>
          <p:cNvSpPr/>
          <p:nvPr/>
        </p:nvSpPr>
        <p:spPr>
          <a:xfrm>
            <a:off x="14102473" y="43867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1951EB-B3A2-4B6A-913E-08FB5FF40EA9}"/>
              </a:ext>
            </a:extLst>
          </p:cNvPr>
          <p:cNvSpPr/>
          <p:nvPr/>
        </p:nvSpPr>
        <p:spPr>
          <a:xfrm>
            <a:off x="14102090" y="543804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39EED5-13A7-4007-A1C1-88C0AC2404FE}"/>
              </a:ext>
            </a:extLst>
          </p:cNvPr>
          <p:cNvSpPr/>
          <p:nvPr/>
        </p:nvSpPr>
        <p:spPr>
          <a:xfrm>
            <a:off x="14102473" y="648930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D558606-615B-4668-939F-BEDC59BA0B4E}"/>
              </a:ext>
            </a:extLst>
          </p:cNvPr>
          <p:cNvSpPr/>
          <p:nvPr/>
        </p:nvSpPr>
        <p:spPr>
          <a:xfrm>
            <a:off x="14102090" y="754056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0A0E3E-46A4-472E-BF4F-79E80861584C}"/>
              </a:ext>
            </a:extLst>
          </p:cNvPr>
          <p:cNvSpPr/>
          <p:nvPr/>
        </p:nvSpPr>
        <p:spPr>
          <a:xfrm>
            <a:off x="14102473" y="859182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56BF744-401F-4C48-B280-28A9EEE97540}"/>
              </a:ext>
            </a:extLst>
          </p:cNvPr>
          <p:cNvSpPr txBox="1"/>
          <p:nvPr/>
        </p:nvSpPr>
        <p:spPr>
          <a:xfrm>
            <a:off x="14650626" y="4615836"/>
            <a:ext cx="10082514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Data stored in SQL database 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DEE0D13-FC56-4FB2-8F92-22C7023A37D7}"/>
              </a:ext>
            </a:extLst>
          </p:cNvPr>
          <p:cNvSpPr txBox="1"/>
          <p:nvPr/>
        </p:nvSpPr>
        <p:spPr>
          <a:xfrm>
            <a:off x="14650243" y="5556888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Area management and access control in all NOX systems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1F9266B-B175-446C-A209-EA058C1DD20C}"/>
              </a:ext>
            </a:extLst>
          </p:cNvPr>
          <p:cNvSpPr txBox="1"/>
          <p:nvPr/>
        </p:nvSpPr>
        <p:spPr>
          <a:xfrm>
            <a:off x="14650243" y="6750847"/>
            <a:ext cx="10082514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Automatic disarming and arming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BF536899-B28A-4B58-88CE-A39F280BDE2F}"/>
              </a:ext>
            </a:extLst>
          </p:cNvPr>
          <p:cNvSpPr txBox="1"/>
          <p:nvPr/>
        </p:nvSpPr>
        <p:spPr>
          <a:xfrm>
            <a:off x="14650243" y="7685158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Alarm processing, user management and reporting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23FF1CF-DD88-4445-94C7-AE1F4277610A}"/>
              </a:ext>
            </a:extLst>
          </p:cNvPr>
          <p:cNvSpPr txBox="1"/>
          <p:nvPr/>
        </p:nvSpPr>
        <p:spPr>
          <a:xfrm>
            <a:off x="3148918" y="3749796"/>
            <a:ext cx="10360589" cy="266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u="sng" dirty="0"/>
              <a:t>The Complete Overview</a:t>
            </a:r>
          </a:p>
          <a:p>
            <a:r>
              <a:rPr lang="en-US" dirty="0"/>
              <a:t>Manages, monitors, connects </a:t>
            </a:r>
            <a:br>
              <a:rPr lang="en-US" dirty="0"/>
            </a:br>
            <a:r>
              <a:rPr lang="en-US" dirty="0"/>
              <a:t>and expands your NOX systems</a:t>
            </a:r>
          </a:p>
        </p:txBody>
      </p:sp>
      <p:pic>
        <p:nvPicPr>
          <p:cNvPr id="15" name="Billede 14">
            <a:hlinkClick r:id="rId3"/>
            <a:extLst>
              <a:ext uri="{FF2B5EF4-FFF2-40B4-BE49-F238E27FC236}">
                <a16:creationId xmlns:a16="http://schemas.microsoft.com/office/drawing/2014/main" id="{92773F84-C4EB-45C3-BC7D-9602E5121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32" y="7398323"/>
            <a:ext cx="11145767" cy="6269494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E84E380B-6A96-480D-8E3B-BEA714FB2633}"/>
              </a:ext>
            </a:extLst>
          </p:cNvPr>
          <p:cNvSpPr/>
          <p:nvPr/>
        </p:nvSpPr>
        <p:spPr>
          <a:xfrm>
            <a:off x="14102089" y="96430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7391AFF2-9C2D-477D-A23E-ADC10449C0B6}"/>
              </a:ext>
            </a:extLst>
          </p:cNvPr>
          <p:cNvSpPr txBox="1"/>
          <p:nvPr/>
        </p:nvSpPr>
        <p:spPr>
          <a:xfrm>
            <a:off x="14650243" y="8694856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Log entries limited by SQL Server capacity (SQL Express 1,000,000,000)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6A1D8FB-4512-4E50-85CB-E504D2443389}"/>
              </a:ext>
            </a:extLst>
          </p:cNvPr>
          <p:cNvSpPr txBox="1"/>
          <p:nvPr/>
        </p:nvSpPr>
        <p:spPr>
          <a:xfrm>
            <a:off x="2194511" y="-56816"/>
            <a:ext cx="7171835" cy="112287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Security Information Management System</a:t>
            </a:r>
            <a:endParaRPr kumimoji="0" lang="en-DK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8646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FEC2995-9147-4A7F-8314-A5BD233884DE}"/>
              </a:ext>
            </a:extLst>
          </p:cNvPr>
          <p:cNvSpPr/>
          <p:nvPr/>
        </p:nvSpPr>
        <p:spPr>
          <a:xfrm>
            <a:off x="12979610" y="738554"/>
            <a:ext cx="10561612" cy="10561612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94F3752-298F-49C8-8679-A4F18C33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646" y="3092020"/>
            <a:ext cx="8889539" cy="753195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6566860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Logical Programming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33825" y="5290244"/>
            <a:ext cx="9009748" cy="2885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/>
              <a:t>     NOX lets you tailor how all modules </a:t>
            </a:r>
            <a:br>
              <a:rPr lang="en-US" sz="3200" dirty="0"/>
            </a:br>
            <a:r>
              <a:rPr lang="en-US" sz="3200" dirty="0"/>
              <a:t>     behave based on needed functions. </a:t>
            </a:r>
            <a:br>
              <a:rPr lang="en-US" sz="3200" dirty="0"/>
            </a:br>
            <a:r>
              <a:rPr lang="en-US" sz="3200" dirty="0"/>
              <a:t>     (…but you don’t have to).</a:t>
            </a:r>
          </a:p>
          <a:p>
            <a:r>
              <a:rPr lang="en-US" sz="3200" dirty="0"/>
              <a:t>     Logical programming gives you the flexibility </a:t>
            </a:r>
            <a:br>
              <a:rPr lang="en-US" sz="3200" dirty="0"/>
            </a:br>
            <a:r>
              <a:rPr lang="en-US" sz="3200" dirty="0"/>
              <a:t>     to meet all demands from the user.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55E8DA-2635-434B-970B-028E324EADF4}"/>
              </a:ext>
            </a:extLst>
          </p:cNvPr>
          <p:cNvSpPr/>
          <p:nvPr/>
        </p:nvSpPr>
        <p:spPr>
          <a:xfrm>
            <a:off x="3274446" y="5499003"/>
            <a:ext cx="64317" cy="64317"/>
          </a:xfrm>
          <a:prstGeom prst="ellipse">
            <a:avLst/>
          </a:prstGeom>
          <a:noFill/>
          <a:ln w="1270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10CADAE-EA75-7880-DCE5-0A95521CE2D3}"/>
              </a:ext>
            </a:extLst>
          </p:cNvPr>
          <p:cNvSpPr/>
          <p:nvPr/>
        </p:nvSpPr>
        <p:spPr>
          <a:xfrm>
            <a:off x="3274446" y="7394478"/>
            <a:ext cx="64317" cy="64317"/>
          </a:xfrm>
          <a:prstGeom prst="ellipse">
            <a:avLst/>
          </a:prstGeom>
          <a:noFill/>
          <a:ln w="1270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133485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3527"/>
            <a:ext cx="4213652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Card Readers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4096652" y="4778334"/>
            <a:ext cx="12890086" cy="4727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OSDP interface</a:t>
            </a:r>
          </a:p>
          <a:p>
            <a:pPr marL="0" indent="0">
              <a:buNone/>
            </a:pPr>
            <a:r>
              <a:rPr lang="en-US" sz="3200" dirty="0"/>
              <a:t>Connects to a NOX CMO module. </a:t>
            </a:r>
          </a:p>
          <a:p>
            <a:pPr marL="0" indent="0">
              <a:buNone/>
            </a:pPr>
            <a:r>
              <a:rPr lang="en-US" sz="3200" dirty="0"/>
              <a:t>Encrypted communication between reader and card reader module. </a:t>
            </a:r>
          </a:p>
          <a:p>
            <a:pPr marL="0" indent="0">
              <a:buNone/>
            </a:pPr>
            <a:r>
              <a:rPr lang="en-US" sz="3600" b="1" dirty="0"/>
              <a:t>Wiegand interface</a:t>
            </a:r>
          </a:p>
          <a:p>
            <a:pPr marL="0" indent="0">
              <a:buNone/>
            </a:pPr>
            <a:r>
              <a:rPr lang="en-US" sz="3200" dirty="0"/>
              <a:t>All readers with Wiegand interface can be connected to a NOX CMU module.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E01C61B-B094-4714-B9A6-2DB77BC4DB9F}"/>
              </a:ext>
            </a:extLst>
          </p:cNvPr>
          <p:cNvSpPr txBox="1"/>
          <p:nvPr/>
        </p:nvSpPr>
        <p:spPr>
          <a:xfrm>
            <a:off x="12696093" y="549701"/>
            <a:ext cx="13293968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/>
              <a:t>Choose your readers on the global market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FEC2995-9147-4A7F-8314-A5BD233884DE}"/>
              </a:ext>
            </a:extLst>
          </p:cNvPr>
          <p:cNvSpPr/>
          <p:nvPr/>
        </p:nvSpPr>
        <p:spPr>
          <a:xfrm>
            <a:off x="17407484" y="4169843"/>
            <a:ext cx="5376314" cy="5376314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7A83A02-142C-DE34-A414-F7A78F13F972}"/>
              </a:ext>
            </a:extLst>
          </p:cNvPr>
          <p:cNvSpPr/>
          <p:nvPr/>
        </p:nvSpPr>
        <p:spPr>
          <a:xfrm>
            <a:off x="3456019" y="49706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23894F3-48B1-2386-9277-603AC6592B07}"/>
              </a:ext>
            </a:extLst>
          </p:cNvPr>
          <p:cNvSpPr/>
          <p:nvPr/>
        </p:nvSpPr>
        <p:spPr>
          <a:xfrm>
            <a:off x="3486439" y="808980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Billede 9" descr="Et billede, der indeholder elektronik, tekst, Elektronisk enhed, gadget">
            <a:extLst>
              <a:ext uri="{FF2B5EF4-FFF2-40B4-BE49-F238E27FC236}">
                <a16:creationId xmlns:a16="http://schemas.microsoft.com/office/drawing/2014/main" id="{137DF621-EF18-0C79-9AD5-7A5A991D0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16427" r="22123" b="14062"/>
          <a:stretch/>
        </p:blipFill>
        <p:spPr>
          <a:xfrm>
            <a:off x="18545053" y="5116280"/>
            <a:ext cx="2938415" cy="34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850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2CA7EC19-07DA-46C3-BA48-36AB188851FA}"/>
              </a:ext>
            </a:extLst>
          </p:cNvPr>
          <p:cNvSpPr txBox="1"/>
          <p:nvPr/>
        </p:nvSpPr>
        <p:spPr>
          <a:xfrm>
            <a:off x="271788" y="151925"/>
            <a:ext cx="602183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Wireless </a:t>
            </a:r>
            <a:r>
              <a:rPr lang="en-US" sz="5400" u="sng" dirty="0">
                <a:solidFill>
                  <a:schemeClr val="tx1"/>
                </a:solidFill>
              </a:rPr>
              <a:t>Detectors</a:t>
            </a:r>
            <a:endParaRPr lang="en-US" sz="5400" b="0" u="sng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7C7238-ABA1-4441-87D8-0526E67FF0FA}"/>
              </a:ext>
            </a:extLst>
          </p:cNvPr>
          <p:cNvSpPr/>
          <p:nvPr/>
        </p:nvSpPr>
        <p:spPr>
          <a:xfrm>
            <a:off x="13637019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0FED4F-8D75-4CD6-9870-FE1D31E6E209}"/>
              </a:ext>
            </a:extLst>
          </p:cNvPr>
          <p:cNvSpPr/>
          <p:nvPr/>
        </p:nvSpPr>
        <p:spPr>
          <a:xfrm>
            <a:off x="17986432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736C9E-FCEB-453C-B6E6-773F4712B15D}"/>
              </a:ext>
            </a:extLst>
          </p:cNvPr>
          <p:cNvSpPr/>
          <p:nvPr/>
        </p:nvSpPr>
        <p:spPr>
          <a:xfrm>
            <a:off x="13771835" y="739292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DD8518F-907E-409C-BF24-8858BFCA4DA6}"/>
              </a:ext>
            </a:extLst>
          </p:cNvPr>
          <p:cNvSpPr/>
          <p:nvPr/>
        </p:nvSpPr>
        <p:spPr>
          <a:xfrm>
            <a:off x="18121248" y="739292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5" name="Bildobjekt 11">
            <a:extLst>
              <a:ext uri="{FF2B5EF4-FFF2-40B4-BE49-F238E27FC236}">
                <a16:creationId xmlns:a16="http://schemas.microsoft.com/office/drawing/2014/main" id="{1846F46C-8AD8-47E2-A932-29BC96D88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393" y="4132987"/>
            <a:ext cx="1421380" cy="1898089"/>
          </a:xfrm>
          <a:prstGeom prst="rect">
            <a:avLst/>
          </a:prstGeom>
        </p:spPr>
      </p:pic>
      <p:pic>
        <p:nvPicPr>
          <p:cNvPr id="36" name="Bildobjekt 9">
            <a:extLst>
              <a:ext uri="{FF2B5EF4-FFF2-40B4-BE49-F238E27FC236}">
                <a16:creationId xmlns:a16="http://schemas.microsoft.com/office/drawing/2014/main" id="{BDB7059C-E79B-46D6-9386-C262B6845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182" y="4347913"/>
            <a:ext cx="1254989" cy="1456684"/>
          </a:xfrm>
          <a:prstGeom prst="rect">
            <a:avLst/>
          </a:prstGeom>
        </p:spPr>
      </p:pic>
      <p:pic>
        <p:nvPicPr>
          <p:cNvPr id="38" name="Bildobjekt 12">
            <a:extLst>
              <a:ext uri="{FF2B5EF4-FFF2-40B4-BE49-F238E27FC236}">
                <a16:creationId xmlns:a16="http://schemas.microsoft.com/office/drawing/2014/main" id="{6C89F95B-8D54-4DA4-B814-787BC9FAD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050" y="8179006"/>
            <a:ext cx="1213311" cy="1408307"/>
          </a:xfrm>
          <a:prstGeom prst="rect">
            <a:avLst/>
          </a:prstGeom>
        </p:spPr>
      </p:pic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2B8C374-EE11-4D0D-9A04-15E13C812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393" y="8020744"/>
            <a:ext cx="1760207" cy="1760207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87B293CC-A4A2-551C-86D2-B4E76C1BE141}"/>
              </a:ext>
            </a:extLst>
          </p:cNvPr>
          <p:cNvGrpSpPr/>
          <p:nvPr/>
        </p:nvGrpSpPr>
        <p:grpSpPr>
          <a:xfrm>
            <a:off x="3179024" y="4093191"/>
            <a:ext cx="8362736" cy="6768007"/>
            <a:chOff x="3179024" y="3585191"/>
            <a:chExt cx="7787062" cy="6768007"/>
          </a:xfrm>
        </p:grpSpPr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AF316370-F170-48DC-A9DA-EA4078F61205}"/>
                </a:ext>
              </a:extLst>
            </p:cNvPr>
            <p:cNvSpPr txBox="1"/>
            <p:nvPr/>
          </p:nvSpPr>
          <p:spPr>
            <a:xfrm>
              <a:off x="3179024" y="3585191"/>
              <a:ext cx="7787062" cy="6768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3600" b="1" dirty="0"/>
                <a:t>Wireless detectors</a:t>
              </a:r>
              <a:endParaRPr lang="en-US" sz="3600" dirty="0"/>
            </a:p>
            <a:p>
              <a:pPr marL="0" indent="0">
                <a:buNone/>
              </a:pPr>
              <a:r>
                <a:rPr lang="en-US" sz="3600" dirty="0"/>
                <a:t>Receiver module connects to the NOX Bus </a:t>
              </a:r>
            </a:p>
            <a:p>
              <a:r>
                <a:rPr lang="en-US" sz="3200" dirty="0"/>
                <a:t>     PIR motion detectors </a:t>
              </a:r>
            </a:p>
            <a:p>
              <a:r>
                <a:rPr lang="en-US" sz="3200" dirty="0"/>
                <a:t>     Smoke sensors </a:t>
              </a:r>
            </a:p>
            <a:p>
              <a:r>
                <a:rPr lang="en-US" sz="3200" dirty="0"/>
                <a:t>     Magnetic contacts </a:t>
              </a:r>
            </a:p>
            <a:p>
              <a:r>
                <a:rPr lang="en-US" sz="3200" dirty="0"/>
                <a:t>     Acoustic glass break detectors</a:t>
              </a:r>
            </a:p>
            <a:p>
              <a:r>
                <a:rPr lang="en-US" sz="3200" dirty="0"/>
                <a:t>     …and many more. </a:t>
              </a:r>
              <a:endParaRPr lang="en-US" sz="3200" dirty="0">
                <a:effectLst/>
              </a:endParaRP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577D0890-CA88-C749-7A01-70985928B849}"/>
                </a:ext>
              </a:extLst>
            </p:cNvPr>
            <p:cNvSpPr/>
            <p:nvPr/>
          </p:nvSpPr>
          <p:spPr>
            <a:xfrm>
              <a:off x="3315239" y="5928263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3914E019-B53A-1D4E-9739-2D49EEE32B14}"/>
                </a:ext>
              </a:extLst>
            </p:cNvPr>
            <p:cNvSpPr/>
            <p:nvPr/>
          </p:nvSpPr>
          <p:spPr>
            <a:xfrm>
              <a:off x="3315238" y="6942676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644FDB9-C2D3-03C6-F3AF-BA0CC8C5AC68}"/>
                </a:ext>
              </a:extLst>
            </p:cNvPr>
            <p:cNvSpPr/>
            <p:nvPr/>
          </p:nvSpPr>
          <p:spPr>
            <a:xfrm>
              <a:off x="3315238" y="7957089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4C85F17B-31DF-FC90-434E-FB829E46C024}"/>
                </a:ext>
              </a:extLst>
            </p:cNvPr>
            <p:cNvSpPr/>
            <p:nvPr/>
          </p:nvSpPr>
          <p:spPr>
            <a:xfrm>
              <a:off x="3315237" y="8971502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6EF8048-82BC-EE29-35EA-37498B6DBB4D}"/>
                </a:ext>
              </a:extLst>
            </p:cNvPr>
            <p:cNvSpPr/>
            <p:nvPr/>
          </p:nvSpPr>
          <p:spPr>
            <a:xfrm>
              <a:off x="3315237" y="9985915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92352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2CA7EC19-07DA-46C3-BA48-36AB188851FA}"/>
              </a:ext>
            </a:extLst>
          </p:cNvPr>
          <p:cNvSpPr txBox="1"/>
          <p:nvPr/>
        </p:nvSpPr>
        <p:spPr>
          <a:xfrm>
            <a:off x="271788" y="151925"/>
            <a:ext cx="706539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Wireless Card Readers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7C7238-ABA1-4441-87D8-0526E67FF0FA}"/>
              </a:ext>
            </a:extLst>
          </p:cNvPr>
          <p:cNvSpPr/>
          <p:nvPr/>
        </p:nvSpPr>
        <p:spPr>
          <a:xfrm>
            <a:off x="12192000" y="387587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0FED4F-8D75-4CD6-9870-FE1D31E6E209}"/>
              </a:ext>
            </a:extLst>
          </p:cNvPr>
          <p:cNvSpPr/>
          <p:nvPr/>
        </p:nvSpPr>
        <p:spPr>
          <a:xfrm>
            <a:off x="16541413" y="3875872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736C9E-FCEB-453C-B6E6-773F4712B15D}"/>
              </a:ext>
            </a:extLst>
          </p:cNvPr>
          <p:cNvSpPr/>
          <p:nvPr/>
        </p:nvSpPr>
        <p:spPr>
          <a:xfrm>
            <a:off x="12326816" y="768360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DD8518F-907E-409C-BF24-8858BFCA4DA6}"/>
              </a:ext>
            </a:extLst>
          </p:cNvPr>
          <p:cNvSpPr/>
          <p:nvPr/>
        </p:nvSpPr>
        <p:spPr>
          <a:xfrm>
            <a:off x="16676229" y="768360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Billede 11">
            <a:hlinkClick r:id="rId2"/>
            <a:extLst>
              <a:ext uri="{FF2B5EF4-FFF2-40B4-BE49-F238E27FC236}">
                <a16:creationId xmlns:a16="http://schemas.microsoft.com/office/drawing/2014/main" id="{3F522942-26A3-460B-8FFC-FEA7CA767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337" y="1610589"/>
            <a:ext cx="4268026" cy="1327590"/>
          </a:xfrm>
          <a:prstGeom prst="rect">
            <a:avLst/>
          </a:prstGeom>
        </p:spPr>
      </p:pic>
      <p:pic>
        <p:nvPicPr>
          <p:cNvPr id="13" name="Billede 12" descr="Et billede, der indeholder indendørs, metal, sort, lås&#10;&#10;Automatisk genereret beskrivelse">
            <a:hlinkClick r:id="rId2"/>
            <a:extLst>
              <a:ext uri="{FF2B5EF4-FFF2-40B4-BE49-F238E27FC236}">
                <a16:creationId xmlns:a16="http://schemas.microsoft.com/office/drawing/2014/main" id="{48184786-9837-4DE9-B785-2A5A7E39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468" y="4266603"/>
            <a:ext cx="1933738" cy="2002799"/>
          </a:xfrm>
          <a:prstGeom prst="rect">
            <a:avLst/>
          </a:prstGeom>
        </p:spPr>
      </p:pic>
      <p:pic>
        <p:nvPicPr>
          <p:cNvPr id="14" name="Billede 13" descr="Et billede, der indeholder metal, indendørs, lås, sort&#10;&#10;Automatisk genereret beskrivelse">
            <a:hlinkClick r:id="rId2"/>
            <a:extLst>
              <a:ext uri="{FF2B5EF4-FFF2-40B4-BE49-F238E27FC236}">
                <a16:creationId xmlns:a16="http://schemas.microsoft.com/office/drawing/2014/main" id="{3611BD1F-D2BA-427B-B832-0DE2CE139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904" y="4286363"/>
            <a:ext cx="1935253" cy="2002799"/>
          </a:xfrm>
          <a:prstGeom prst="rect">
            <a:avLst/>
          </a:prstGeom>
        </p:spPr>
      </p:pic>
      <p:pic>
        <p:nvPicPr>
          <p:cNvPr id="16" name="Billede 15" descr="Et billede, der indeholder person, sort, mørk, mikrofon&#10;&#10;Automatisk genereret beskrivelse">
            <a:hlinkClick r:id="rId2"/>
            <a:extLst>
              <a:ext uri="{FF2B5EF4-FFF2-40B4-BE49-F238E27FC236}">
                <a16:creationId xmlns:a16="http://schemas.microsoft.com/office/drawing/2014/main" id="{E0A51BF5-A674-4354-A7BD-0D6A0D5E4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664" y="7359300"/>
            <a:ext cx="3306431" cy="3306431"/>
          </a:xfrm>
          <a:prstGeom prst="rect">
            <a:avLst/>
          </a:prstGeom>
        </p:spPr>
      </p:pic>
      <p:pic>
        <p:nvPicPr>
          <p:cNvPr id="19" name="Billede 18">
            <a:hlinkClick r:id="rId2"/>
            <a:extLst>
              <a:ext uri="{FF2B5EF4-FFF2-40B4-BE49-F238E27FC236}">
                <a16:creationId xmlns:a16="http://schemas.microsoft.com/office/drawing/2014/main" id="{9E13FE90-D99B-4042-ACE3-E22D1DFBB5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02" y="8224376"/>
            <a:ext cx="1900581" cy="1900581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78D2F221-3319-C96E-8F53-49DC7F82CBCF}"/>
              </a:ext>
            </a:extLst>
          </p:cNvPr>
          <p:cNvGrpSpPr/>
          <p:nvPr/>
        </p:nvGrpSpPr>
        <p:grpSpPr>
          <a:xfrm>
            <a:off x="3171324" y="4104732"/>
            <a:ext cx="7313796" cy="5747727"/>
            <a:chOff x="3090044" y="4104732"/>
            <a:chExt cx="7313796" cy="5747727"/>
          </a:xfrm>
        </p:grpSpPr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AF316370-F170-48DC-A9DA-EA4078F61205}"/>
                </a:ext>
              </a:extLst>
            </p:cNvPr>
            <p:cNvSpPr txBox="1"/>
            <p:nvPr/>
          </p:nvSpPr>
          <p:spPr>
            <a:xfrm>
              <a:off x="3090044" y="4104732"/>
              <a:ext cx="7313796" cy="5747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3600" b="1" dirty="0"/>
                <a:t>Wireless doors with card readers </a:t>
              </a:r>
            </a:p>
            <a:p>
              <a:pPr marL="0" indent="0">
                <a:buNone/>
              </a:pPr>
              <a:r>
                <a:rPr lang="en-US" sz="3600" b="1" dirty="0"/>
                <a:t>Online/Offline</a:t>
              </a:r>
            </a:p>
            <a:p>
              <a:r>
                <a:rPr lang="en-US" sz="3200" dirty="0"/>
                <a:t>     Door handles </a:t>
              </a:r>
            </a:p>
            <a:p>
              <a:r>
                <a:rPr lang="en-US" sz="3200" dirty="0"/>
                <a:t>     Cylinders</a:t>
              </a:r>
            </a:p>
            <a:p>
              <a:r>
                <a:rPr lang="en-US" sz="3200" dirty="0"/>
                <a:t>     Padlocks </a:t>
              </a:r>
            </a:p>
            <a:p>
              <a:r>
                <a:rPr lang="en-US" sz="3200" dirty="0"/>
                <a:t>     Cabinet locks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18E03F58-C210-F831-F25C-75908EDAD9A2}"/>
                </a:ext>
              </a:extLst>
            </p:cNvPr>
            <p:cNvSpPr/>
            <p:nvPr/>
          </p:nvSpPr>
          <p:spPr>
            <a:xfrm>
              <a:off x="3255749" y="644356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0681A0AD-C309-A568-417E-F7279ED3DDFD}"/>
                </a:ext>
              </a:extLst>
            </p:cNvPr>
            <p:cNvSpPr/>
            <p:nvPr/>
          </p:nvSpPr>
          <p:spPr>
            <a:xfrm>
              <a:off x="3255748" y="745321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A4B1DFF3-F96C-EB51-E479-8B796FA9B5E8}"/>
                </a:ext>
              </a:extLst>
            </p:cNvPr>
            <p:cNvSpPr/>
            <p:nvPr/>
          </p:nvSpPr>
          <p:spPr>
            <a:xfrm>
              <a:off x="3255747" y="846286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4A32129-8DBD-2BB0-9CDB-526456A0351D}"/>
                </a:ext>
              </a:extLst>
            </p:cNvPr>
            <p:cNvSpPr/>
            <p:nvPr/>
          </p:nvSpPr>
          <p:spPr>
            <a:xfrm>
              <a:off x="3255747" y="9472514"/>
              <a:ext cx="64317" cy="64317"/>
            </a:xfrm>
            <a:prstGeom prst="ellipse">
              <a:avLst/>
            </a:prstGeom>
            <a:noFill/>
            <a:ln w="76200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0257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17058588" y="4553545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1904819" y="7958221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409823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ID-card Print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CBF54F5-ABC7-4561-8A66-CAF3F9FD30B7}"/>
              </a:ext>
            </a:extLst>
          </p:cNvPr>
          <p:cNvSpPr txBox="1"/>
          <p:nvPr/>
        </p:nvSpPr>
        <p:spPr>
          <a:xfrm>
            <a:off x="2575488" y="4923490"/>
            <a:ext cx="9433632" cy="18303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NOX-integration with CardExchange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Easy ID-card production with CardExchange integration.</a:t>
            </a: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D2ABF160-2B11-4DBA-B2FE-A1C3F53AA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83" y="5486400"/>
            <a:ext cx="3406904" cy="3086697"/>
          </a:xfrm>
          <a:prstGeom prst="rect">
            <a:avLst/>
          </a:prstGeom>
          <a:effectLst/>
          <a:scene3d>
            <a:camera prst="orthographicFront"/>
            <a:lightRig rig="soft" dir="t"/>
          </a:scene3d>
          <a:sp3d prstMaterial="softEdge"/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F60E9A16-09F0-4732-A8BC-5AFF2850E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185" y="2479431"/>
            <a:ext cx="6215840" cy="1484756"/>
          </a:xfrm>
          <a:prstGeom prst="rect">
            <a:avLst/>
          </a:prstGeom>
        </p:spPr>
      </p:pic>
      <p:pic>
        <p:nvPicPr>
          <p:cNvPr id="5" name="Billede 4" descr="Et billede, der indeholder tekst, monitor, skærmbillede&#10;&#10;Automatisk genereret beskrivelse">
            <a:extLst>
              <a:ext uri="{FF2B5EF4-FFF2-40B4-BE49-F238E27FC236}">
                <a16:creationId xmlns:a16="http://schemas.microsoft.com/office/drawing/2014/main" id="{F8D8ABF0-8602-F829-CD74-BED7F9EF1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602" y="9280645"/>
            <a:ext cx="3027343" cy="23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425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682494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ID-card Print with AD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CBF54F5-ABC7-4561-8A66-CAF3F9FD30B7}"/>
              </a:ext>
            </a:extLst>
          </p:cNvPr>
          <p:cNvSpPr txBox="1"/>
          <p:nvPr/>
        </p:nvSpPr>
        <p:spPr>
          <a:xfrm>
            <a:off x="1315648" y="3155650"/>
            <a:ext cx="10717964" cy="6677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NOX-integration with CardExchange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Possible setups: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    A user in Active Directory gets a card printed, </a:t>
            </a:r>
            <a:br>
              <a:rPr lang="en-US" sz="3200" dirty="0"/>
            </a:br>
            <a:r>
              <a:rPr lang="en-US" sz="3200" dirty="0"/>
              <a:t>        and is added automatically in SIMS.</a:t>
            </a:r>
            <a:br>
              <a:rPr lang="en-US" sz="3200" dirty="0"/>
            </a:b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        Add a user's card number in Active Directory. </a:t>
            </a:r>
            <a:br>
              <a:rPr lang="en-US" sz="3200" dirty="0"/>
            </a:br>
            <a:r>
              <a:rPr lang="en-US" sz="3200" dirty="0"/>
              <a:t>        Access permissions are automatically transferred to SIMS.</a:t>
            </a:r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F60E9A16-09F0-4732-A8BC-5AFF2850E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185" y="2479431"/>
            <a:ext cx="6215840" cy="1484756"/>
          </a:xfrm>
          <a:prstGeom prst="rect">
            <a:avLst/>
          </a:prstGeom>
        </p:spPr>
      </p:pic>
      <p:pic>
        <p:nvPicPr>
          <p:cNvPr id="9" name="Billede 8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B564A0E1-824E-3031-D797-BB9090E7F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490" y="4778904"/>
            <a:ext cx="10717965" cy="407691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E378666-511E-5CDC-6F78-C42963FB7406}"/>
              </a:ext>
            </a:extLst>
          </p:cNvPr>
          <p:cNvSpPr/>
          <p:nvPr/>
        </p:nvSpPr>
        <p:spPr>
          <a:xfrm>
            <a:off x="1606899" y="5986683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CF6F74-564F-2EC7-8C60-89823A24D9B8}"/>
              </a:ext>
            </a:extLst>
          </p:cNvPr>
          <p:cNvSpPr/>
          <p:nvPr/>
        </p:nvSpPr>
        <p:spPr>
          <a:xfrm>
            <a:off x="1606899" y="8779244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4635989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682494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ID-card Print with AD</a:t>
            </a:r>
            <a:endParaRPr sz="5400" b="0" u="sng" dirty="0">
              <a:solidFill>
                <a:schemeClr val="tx1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C46E77C-50B4-3F60-ECFD-CEF9A7A5C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16" y="-365760"/>
            <a:ext cx="17558523" cy="124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43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B5AF2AFB-E622-4871-898A-06666499E03C}"/>
              </a:ext>
            </a:extLst>
          </p:cNvPr>
          <p:cNvSpPr/>
          <p:nvPr/>
        </p:nvSpPr>
        <p:spPr>
          <a:xfrm flipH="1">
            <a:off x="11915507" y="4359088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2671976-B789-45E5-BC69-E833438A1F9E}"/>
              </a:ext>
            </a:extLst>
          </p:cNvPr>
          <p:cNvSpPr/>
          <p:nvPr/>
        </p:nvSpPr>
        <p:spPr>
          <a:xfrm flipH="1">
            <a:off x="11915507" y="601424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8378BA4-7557-49E1-8BB6-2D5D8CB6D746}"/>
              </a:ext>
            </a:extLst>
          </p:cNvPr>
          <p:cNvSpPr/>
          <p:nvPr/>
        </p:nvSpPr>
        <p:spPr>
          <a:xfrm flipH="1">
            <a:off x="11915507" y="7669404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5B4D687-D435-458B-A594-C3C34D6E71E2}"/>
              </a:ext>
            </a:extLst>
          </p:cNvPr>
          <p:cNvSpPr/>
          <p:nvPr/>
        </p:nvSpPr>
        <p:spPr>
          <a:xfrm flipH="1">
            <a:off x="11915507" y="9324562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8257F8C-59BF-4FC2-B6DD-C4667F93D132}"/>
              </a:ext>
            </a:extLst>
          </p:cNvPr>
          <p:cNvSpPr/>
          <p:nvPr/>
        </p:nvSpPr>
        <p:spPr>
          <a:xfrm flipH="1">
            <a:off x="18997367" y="4359088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2CB2772-894A-40C7-ACC8-DB1E8229F8CA}"/>
              </a:ext>
            </a:extLst>
          </p:cNvPr>
          <p:cNvSpPr/>
          <p:nvPr/>
        </p:nvSpPr>
        <p:spPr>
          <a:xfrm flipH="1">
            <a:off x="18997367" y="6014246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5E7573-A7C5-471D-9C11-E1B099AE4AD3}"/>
              </a:ext>
            </a:extLst>
          </p:cNvPr>
          <p:cNvSpPr/>
          <p:nvPr/>
        </p:nvSpPr>
        <p:spPr>
          <a:xfrm flipH="1">
            <a:off x="18997367" y="7669404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8D3B1B-2E4D-4108-AD64-E085A1C99E9A}"/>
              </a:ext>
            </a:extLst>
          </p:cNvPr>
          <p:cNvSpPr/>
          <p:nvPr/>
        </p:nvSpPr>
        <p:spPr>
          <a:xfrm flipH="1">
            <a:off x="18997367" y="9324562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7B7AEF1-35CA-4419-9C1F-F7852F40A153}"/>
              </a:ext>
            </a:extLst>
          </p:cNvPr>
          <p:cNvSpPr txBox="1"/>
          <p:nvPr/>
        </p:nvSpPr>
        <p:spPr>
          <a:xfrm>
            <a:off x="12872599" y="3530462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High quality products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BF4808D-C95D-4AB1-9224-9E9336197342}"/>
              </a:ext>
            </a:extLst>
          </p:cNvPr>
          <p:cNvSpPr txBox="1"/>
          <p:nvPr/>
        </p:nvSpPr>
        <p:spPr>
          <a:xfrm>
            <a:off x="12872600" y="5227259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Counseling &amp; evaluation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D9B119C-2C5E-4459-A825-A3744875B955}"/>
              </a:ext>
            </a:extLst>
          </p:cNvPr>
          <p:cNvSpPr txBox="1"/>
          <p:nvPr/>
        </p:nvSpPr>
        <p:spPr>
          <a:xfrm>
            <a:off x="12872599" y="696915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Specialized knowledge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C84C49F-A03A-487C-9486-71816410A5AF}"/>
              </a:ext>
            </a:extLst>
          </p:cNvPr>
          <p:cNvSpPr txBox="1"/>
          <p:nvPr/>
        </p:nvSpPr>
        <p:spPr>
          <a:xfrm>
            <a:off x="12872599" y="8535049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Project guidance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90B5BDE-02B1-4E9F-A2E8-C0DF34588EC4}"/>
              </a:ext>
            </a:extLst>
          </p:cNvPr>
          <p:cNvSpPr txBox="1"/>
          <p:nvPr/>
        </p:nvSpPr>
        <p:spPr>
          <a:xfrm>
            <a:off x="20023680" y="3530462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Demonstration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7694402E-E785-49B8-B947-2093CEC4F090}"/>
              </a:ext>
            </a:extLst>
          </p:cNvPr>
          <p:cNvSpPr txBox="1"/>
          <p:nvPr/>
        </p:nvSpPr>
        <p:spPr>
          <a:xfrm>
            <a:off x="20023680" y="5154107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Development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CB6D16B-F449-4986-B773-51373BBB4B3A}"/>
              </a:ext>
            </a:extLst>
          </p:cNvPr>
          <p:cNvSpPr txBox="1"/>
          <p:nvPr/>
        </p:nvSpPr>
        <p:spPr>
          <a:xfrm>
            <a:off x="20023680" y="696915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Education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55F1C21-CDD6-4AF2-B41C-B2546BF30C04}"/>
              </a:ext>
            </a:extLst>
          </p:cNvPr>
          <p:cNvSpPr txBox="1"/>
          <p:nvPr/>
        </p:nvSpPr>
        <p:spPr>
          <a:xfrm>
            <a:off x="20023679" y="8555770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Support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686F4152-3F80-45FE-B046-8EBB2696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08" y="5166941"/>
            <a:ext cx="3133350" cy="3276607"/>
          </a:xfrm>
          <a:prstGeom prst="rect">
            <a:avLst/>
          </a:prstGeom>
        </p:spPr>
      </p:pic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F2C45CC1-BDB1-592A-96F1-1BC1C7170299}"/>
              </a:ext>
            </a:extLst>
          </p:cNvPr>
          <p:cNvSpPr txBox="1">
            <a:spLocks/>
          </p:cNvSpPr>
          <p:nvPr/>
        </p:nvSpPr>
        <p:spPr>
          <a:xfrm>
            <a:off x="11386131" y="1632567"/>
            <a:ext cx="12042829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5400" u="sng" dirty="0"/>
              <a:t>Complete supplier of security solutions</a:t>
            </a:r>
            <a:endParaRPr lang="en-US" sz="1800" dirty="0"/>
          </a:p>
          <a:p>
            <a:pPr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749642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17058588" y="4553545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1058598" y="7112000"/>
            <a:ext cx="5455131" cy="5455131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71788" y="151925"/>
            <a:ext cx="251767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KeyBox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CBF54F5-ABC7-4561-8A66-CAF3F9FD30B7}"/>
              </a:ext>
            </a:extLst>
          </p:cNvPr>
          <p:cNvSpPr txBox="1"/>
          <p:nvPr/>
        </p:nvSpPr>
        <p:spPr>
          <a:xfrm>
            <a:off x="2473889" y="4740610"/>
            <a:ext cx="8702112" cy="26314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Intelligent Key storage and management</a:t>
            </a:r>
          </a:p>
          <a:p>
            <a:r>
              <a:rPr lang="en-US" sz="3200" dirty="0"/>
              <a:t>Integrated with NOX.</a:t>
            </a:r>
          </a:p>
          <a:p>
            <a:r>
              <a:rPr lang="en-US" sz="3200" dirty="0"/>
              <a:t>Available in every size and color.</a:t>
            </a:r>
          </a:p>
        </p:txBody>
      </p:sp>
      <p:pic>
        <p:nvPicPr>
          <p:cNvPr id="6" name="Billede 5">
            <a:hlinkClick r:id="rId3"/>
            <a:extLst>
              <a:ext uri="{FF2B5EF4-FFF2-40B4-BE49-F238E27FC236}">
                <a16:creationId xmlns:a16="http://schemas.microsoft.com/office/drawing/2014/main" id="{661BF3BF-7DD4-FACB-654F-046DD11E6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t="8236" r="17740" b="4832"/>
          <a:stretch/>
        </p:blipFill>
        <p:spPr>
          <a:xfrm>
            <a:off x="18186400" y="5158958"/>
            <a:ext cx="2339535" cy="3405652"/>
          </a:xfrm>
          <a:prstGeom prst="rect">
            <a:avLst/>
          </a:prstGeom>
        </p:spPr>
      </p:pic>
      <p:pic>
        <p:nvPicPr>
          <p:cNvPr id="9" name="Billede 8">
            <a:hlinkClick r:id="rId3"/>
            <a:extLst>
              <a:ext uri="{FF2B5EF4-FFF2-40B4-BE49-F238E27FC236}">
                <a16:creationId xmlns:a16="http://schemas.microsoft.com/office/drawing/2014/main" id="{A7CE2935-E06B-2B2A-2983-382A5598F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0" y="7838850"/>
            <a:ext cx="5095417" cy="3854016"/>
          </a:xfrm>
          <a:prstGeom prst="rect">
            <a:avLst/>
          </a:prstGeom>
        </p:spPr>
      </p:pic>
      <p:pic>
        <p:nvPicPr>
          <p:cNvPr id="12" name="Billede 11" descr="Et billede, der indeholder indendørs, væg, metal, sølv&#10;&#10;Automatisk genereret beskrivelse">
            <a:hlinkClick r:id="rId3"/>
            <a:extLst>
              <a:ext uri="{FF2B5EF4-FFF2-40B4-BE49-F238E27FC236}">
                <a16:creationId xmlns:a16="http://schemas.microsoft.com/office/drawing/2014/main" id="{A6949979-9BB7-12D8-70B1-C9E4A1A2DF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7" b="3994"/>
          <a:stretch/>
        </p:blipFill>
        <p:spPr>
          <a:xfrm>
            <a:off x="13207984" y="2698949"/>
            <a:ext cx="2414216" cy="241316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7D99181-348F-DB56-B1E0-5EE19F25E8EA}"/>
              </a:ext>
            </a:extLst>
          </p:cNvPr>
          <p:cNvSpPr/>
          <p:nvPr/>
        </p:nvSpPr>
        <p:spPr>
          <a:xfrm>
            <a:off x="12480194" y="2023134"/>
            <a:ext cx="3776295" cy="3776295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6173372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1735450-648B-4FA7-85F4-1B37A0A25BBB}"/>
              </a:ext>
            </a:extLst>
          </p:cNvPr>
          <p:cNvSpPr/>
          <p:nvPr/>
        </p:nvSpPr>
        <p:spPr>
          <a:xfrm>
            <a:off x="4915197" y="3560382"/>
            <a:ext cx="2982127" cy="2982127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CBFDE03-C2A9-4EEB-9D5B-6B565536E220}"/>
              </a:ext>
            </a:extLst>
          </p:cNvPr>
          <p:cNvSpPr/>
          <p:nvPr/>
        </p:nvSpPr>
        <p:spPr>
          <a:xfrm>
            <a:off x="11481232" y="7448379"/>
            <a:ext cx="2982129" cy="298212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430FD12-A594-489B-9A0A-7042062A185A}"/>
              </a:ext>
            </a:extLst>
          </p:cNvPr>
          <p:cNvSpPr/>
          <p:nvPr/>
        </p:nvSpPr>
        <p:spPr>
          <a:xfrm>
            <a:off x="2775140" y="7448380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2CA7EC19-07DA-46C3-BA48-36AB188851FA}"/>
              </a:ext>
            </a:extLst>
          </p:cNvPr>
          <p:cNvSpPr txBox="1"/>
          <p:nvPr/>
        </p:nvSpPr>
        <p:spPr>
          <a:xfrm>
            <a:off x="271788" y="151925"/>
            <a:ext cx="381931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u="sng" dirty="0">
                <a:solidFill>
                  <a:schemeClr val="tx1"/>
                </a:solidFill>
              </a:rPr>
              <a:t>Integrations</a:t>
            </a:r>
            <a:endParaRPr sz="5400" b="0" u="sng" dirty="0">
              <a:solidFill>
                <a:schemeClr val="tx1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858CDAE-C814-4730-9A4C-6D72F3CC54DB}"/>
              </a:ext>
            </a:extLst>
          </p:cNvPr>
          <p:cNvSpPr txBox="1"/>
          <p:nvPr/>
        </p:nvSpPr>
        <p:spPr>
          <a:xfrm>
            <a:off x="2874792" y="2002458"/>
            <a:ext cx="10360589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Some of the completed NOX integrations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7C7238-ABA1-4441-87D8-0526E67FF0FA}"/>
              </a:ext>
            </a:extLst>
          </p:cNvPr>
          <p:cNvSpPr/>
          <p:nvPr/>
        </p:nvSpPr>
        <p:spPr>
          <a:xfrm>
            <a:off x="13637019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0FED4F-8D75-4CD6-9870-FE1D31E6E209}"/>
              </a:ext>
            </a:extLst>
          </p:cNvPr>
          <p:cNvSpPr/>
          <p:nvPr/>
        </p:nvSpPr>
        <p:spPr>
          <a:xfrm>
            <a:off x="7128186" y="7448380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736C9E-FCEB-453C-B6E6-773F4712B15D}"/>
              </a:ext>
            </a:extLst>
          </p:cNvPr>
          <p:cNvSpPr/>
          <p:nvPr/>
        </p:nvSpPr>
        <p:spPr>
          <a:xfrm>
            <a:off x="9284900" y="3585191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DD8518F-907E-409C-BF24-8858BFCA4DA6}"/>
              </a:ext>
            </a:extLst>
          </p:cNvPr>
          <p:cNvSpPr/>
          <p:nvPr/>
        </p:nvSpPr>
        <p:spPr>
          <a:xfrm>
            <a:off x="15834278" y="744837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4" name="Bildobjekt 6">
            <a:extLst>
              <a:ext uri="{FF2B5EF4-FFF2-40B4-BE49-F238E27FC236}">
                <a16:creationId xmlns:a16="http://schemas.microsoft.com/office/drawing/2014/main" id="{D2593F2D-A98A-4167-AA73-737FC6D95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03" y="4166604"/>
            <a:ext cx="3045906" cy="1705708"/>
          </a:xfrm>
          <a:prstGeom prst="rect">
            <a:avLst/>
          </a:prstGeom>
        </p:spPr>
      </p:pic>
      <p:pic>
        <p:nvPicPr>
          <p:cNvPr id="25" name="Bildobjekt 14">
            <a:extLst>
              <a:ext uri="{FF2B5EF4-FFF2-40B4-BE49-F238E27FC236}">
                <a16:creationId xmlns:a16="http://schemas.microsoft.com/office/drawing/2014/main" id="{8F34E365-FACB-477B-B7CD-90B5646E8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161" y="8621790"/>
            <a:ext cx="2197440" cy="571334"/>
          </a:xfrm>
          <a:prstGeom prst="rect">
            <a:avLst/>
          </a:prstGeom>
        </p:spPr>
      </p:pic>
      <p:pic>
        <p:nvPicPr>
          <p:cNvPr id="26" name="Bildobjekt 11">
            <a:extLst>
              <a:ext uri="{FF2B5EF4-FFF2-40B4-BE49-F238E27FC236}">
                <a16:creationId xmlns:a16="http://schemas.microsoft.com/office/drawing/2014/main" id="{AAEBF98A-E9FB-4CEF-9D1D-F089A17D59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69" y="8625836"/>
            <a:ext cx="1815069" cy="563241"/>
          </a:xfrm>
          <a:prstGeom prst="rect">
            <a:avLst/>
          </a:prstGeom>
        </p:spPr>
      </p:pic>
      <p:pic>
        <p:nvPicPr>
          <p:cNvPr id="27" name="Bildobjekt 7">
            <a:extLst>
              <a:ext uri="{FF2B5EF4-FFF2-40B4-BE49-F238E27FC236}">
                <a16:creationId xmlns:a16="http://schemas.microsoft.com/office/drawing/2014/main" id="{114750E8-BC67-4F3B-8019-7356B2084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317" y="4466251"/>
            <a:ext cx="1859475" cy="877223"/>
          </a:xfrm>
          <a:prstGeom prst="rect">
            <a:avLst/>
          </a:prstGeom>
        </p:spPr>
      </p:pic>
      <p:pic>
        <p:nvPicPr>
          <p:cNvPr id="28" name="Bildobjekt 16">
            <a:extLst>
              <a:ext uri="{FF2B5EF4-FFF2-40B4-BE49-F238E27FC236}">
                <a16:creationId xmlns:a16="http://schemas.microsoft.com/office/drawing/2014/main" id="{365245FE-45D5-440D-B522-647451E07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55" y="8633899"/>
            <a:ext cx="2028014" cy="611090"/>
          </a:xfrm>
          <a:prstGeom prst="rect">
            <a:avLst/>
          </a:prstGeom>
        </p:spPr>
      </p:pic>
      <p:pic>
        <p:nvPicPr>
          <p:cNvPr id="29" name="Bildobjekt 8">
            <a:extLst>
              <a:ext uri="{FF2B5EF4-FFF2-40B4-BE49-F238E27FC236}">
                <a16:creationId xmlns:a16="http://schemas.microsoft.com/office/drawing/2014/main" id="{628CA8CB-98B1-4F46-808E-BDBBB605D2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031" y="8331220"/>
            <a:ext cx="1041170" cy="1255097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5E8CBCDC-D07E-479D-AA9D-DE95F24AD3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82" y="4792243"/>
            <a:ext cx="2233714" cy="53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33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190532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CCTV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82252" y="5651576"/>
            <a:ext cx="9009748" cy="1611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NOX is integrated with several CCTV-protocols</a:t>
            </a:r>
          </a:p>
          <a:p>
            <a:pPr marL="0" indent="0">
              <a:buNone/>
            </a:pPr>
            <a:r>
              <a:rPr lang="en-US" sz="3200" dirty="0"/>
              <a:t>CCTV integrations are made through IP-connection.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2A0CBF1-1D54-40FC-9F7B-4DC27CF85101}"/>
              </a:ext>
            </a:extLst>
          </p:cNvPr>
          <p:cNvSpPr/>
          <p:nvPr/>
        </p:nvSpPr>
        <p:spPr>
          <a:xfrm>
            <a:off x="14302154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DDD2CC-7804-49A8-BA55-AA45D4C3592A}"/>
              </a:ext>
            </a:extLst>
          </p:cNvPr>
          <p:cNvSpPr/>
          <p:nvPr/>
        </p:nvSpPr>
        <p:spPr>
          <a:xfrm>
            <a:off x="18651567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BCFEB9-A81E-48EC-9530-073F21DA033B}"/>
              </a:ext>
            </a:extLst>
          </p:cNvPr>
          <p:cNvSpPr/>
          <p:nvPr/>
        </p:nvSpPr>
        <p:spPr>
          <a:xfrm>
            <a:off x="14436970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20667B7-FD4C-4C40-9417-E87C24AF867A}"/>
              </a:ext>
            </a:extLst>
          </p:cNvPr>
          <p:cNvSpPr/>
          <p:nvPr/>
        </p:nvSpPr>
        <p:spPr>
          <a:xfrm>
            <a:off x="18786383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7049E9-0E4B-42FE-8846-D5FB1DB38E79}"/>
              </a:ext>
            </a:extLst>
          </p:cNvPr>
          <p:cNvSpPr/>
          <p:nvPr/>
        </p:nvSpPr>
        <p:spPr>
          <a:xfrm>
            <a:off x="14302154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92882F1-E74A-43B0-97F2-C17D768E9532}"/>
              </a:ext>
            </a:extLst>
          </p:cNvPr>
          <p:cNvSpPr/>
          <p:nvPr/>
        </p:nvSpPr>
        <p:spPr>
          <a:xfrm>
            <a:off x="18651567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BAEF8F33-E548-4358-988B-06BB04467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397" y="1960023"/>
            <a:ext cx="1299642" cy="1299642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5E3B9F90-0217-41E1-A858-8025A3827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088" y="2370417"/>
            <a:ext cx="1918717" cy="499715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07E65822-4CE8-4EF3-9A6B-7BBDC05316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931" y="6008830"/>
            <a:ext cx="965400" cy="965400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240EA645-6A1E-4D23-91A0-F8453071D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845" y="10041461"/>
            <a:ext cx="1968378" cy="446904"/>
          </a:xfrm>
          <a:prstGeom prst="rect">
            <a:avLst/>
          </a:prstGeom>
        </p:spPr>
      </p:pic>
      <p:pic>
        <p:nvPicPr>
          <p:cNvPr id="24" name="Billede 2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AA57846-6784-4ABF-BEF9-DF09C61C92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393" y="9668484"/>
            <a:ext cx="2056420" cy="1192858"/>
          </a:xfrm>
          <a:prstGeom prst="rect">
            <a:avLst/>
          </a:prstGeom>
        </p:spPr>
      </p:pic>
      <p:pic>
        <p:nvPicPr>
          <p:cNvPr id="16" name="Bildobjekt 9">
            <a:extLst>
              <a:ext uri="{FF2B5EF4-FFF2-40B4-BE49-F238E27FC236}">
                <a16:creationId xmlns:a16="http://schemas.microsoft.com/office/drawing/2014/main" id="{0D59F1EA-50F2-43BD-86D1-3A820E5BAF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382" y="5775836"/>
            <a:ext cx="2051672" cy="48470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D3B64C7-40E4-D4A5-A9E7-82C269377C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845" y="6652356"/>
            <a:ext cx="1768826" cy="4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8726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730744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In-House Development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82252" y="5651576"/>
            <a:ext cx="9009748" cy="1666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/>
              <a:t>ARAS develops applications for NOX</a:t>
            </a:r>
          </a:p>
          <a:p>
            <a:pPr marL="0" indent="0">
              <a:buNone/>
            </a:pPr>
            <a:r>
              <a:rPr lang="en-US" sz="3200" dirty="0"/>
              <a:t>Based on the needs of the end-users.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2A0CBF1-1D54-40FC-9F7B-4DC27CF85101}"/>
              </a:ext>
            </a:extLst>
          </p:cNvPr>
          <p:cNvSpPr/>
          <p:nvPr/>
        </p:nvSpPr>
        <p:spPr>
          <a:xfrm>
            <a:off x="14302154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DDD2CC-7804-49A8-BA55-AA45D4C3592A}"/>
              </a:ext>
            </a:extLst>
          </p:cNvPr>
          <p:cNvSpPr/>
          <p:nvPr/>
        </p:nvSpPr>
        <p:spPr>
          <a:xfrm>
            <a:off x="18651567" y="4966118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BCFEB9-A81E-48EC-9530-073F21DA033B}"/>
              </a:ext>
            </a:extLst>
          </p:cNvPr>
          <p:cNvSpPr/>
          <p:nvPr/>
        </p:nvSpPr>
        <p:spPr>
          <a:xfrm>
            <a:off x="14436970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20667B7-FD4C-4C40-9417-E87C24AF867A}"/>
              </a:ext>
            </a:extLst>
          </p:cNvPr>
          <p:cNvSpPr/>
          <p:nvPr/>
        </p:nvSpPr>
        <p:spPr>
          <a:xfrm>
            <a:off x="18786383" y="8773849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7049E9-0E4B-42FE-8846-D5FB1DB38E79}"/>
              </a:ext>
            </a:extLst>
          </p:cNvPr>
          <p:cNvSpPr/>
          <p:nvPr/>
        </p:nvSpPr>
        <p:spPr>
          <a:xfrm>
            <a:off x="14302154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92882F1-E74A-43B0-97F2-C17D768E9532}"/>
              </a:ext>
            </a:extLst>
          </p:cNvPr>
          <p:cNvSpPr/>
          <p:nvPr/>
        </p:nvSpPr>
        <p:spPr>
          <a:xfrm>
            <a:off x="18651567" y="1100033"/>
            <a:ext cx="2982128" cy="298212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Billede 4" descr="Et billede, der indeholder tekst, skilt&#10;&#10;Automatisk genereret beskrivelse">
            <a:extLst>
              <a:ext uri="{FF2B5EF4-FFF2-40B4-BE49-F238E27FC236}">
                <a16:creationId xmlns:a16="http://schemas.microsoft.com/office/drawing/2014/main" id="{0B36CD4A-0866-AE4B-2E83-EE4C83766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215" y="1776738"/>
            <a:ext cx="2286005" cy="1687072"/>
          </a:xfrm>
          <a:prstGeom prst="rect">
            <a:avLst/>
          </a:prstGeom>
        </p:spPr>
      </p:pic>
      <p:pic>
        <p:nvPicPr>
          <p:cNvPr id="9" name="Billede 8" descr="Et billede, der indeholder tekst, skilt&#10;&#10;Automatisk genereret beskrivelse">
            <a:hlinkClick r:id="rId3"/>
            <a:extLst>
              <a:ext uri="{FF2B5EF4-FFF2-40B4-BE49-F238E27FC236}">
                <a16:creationId xmlns:a16="http://schemas.microsoft.com/office/drawing/2014/main" id="{EF2E0E49-219C-7199-D120-65608B795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994" y="9386195"/>
            <a:ext cx="2268826" cy="1728845"/>
          </a:xfrm>
          <a:prstGeom prst="rect">
            <a:avLst/>
          </a:prstGeom>
        </p:spPr>
      </p:pic>
      <p:pic>
        <p:nvPicPr>
          <p:cNvPr id="14" name="Billede 13" descr="Et billede, der indeholder tekst, udendørs, skilt&#10;&#10;Automatisk genereret beskrivelse">
            <a:extLst>
              <a:ext uri="{FF2B5EF4-FFF2-40B4-BE49-F238E27FC236}">
                <a16:creationId xmlns:a16="http://schemas.microsoft.com/office/drawing/2014/main" id="{71F84B99-A9B8-0F40-D76D-427A2E104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052" y="5508308"/>
            <a:ext cx="2375168" cy="1809878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9703C52E-4F13-BF29-1AAC-30D77C845D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262" y="5584695"/>
            <a:ext cx="2339393" cy="1733491"/>
          </a:xfrm>
          <a:prstGeom prst="rect">
            <a:avLst/>
          </a:prstGeom>
        </p:spPr>
      </p:pic>
      <p:pic>
        <p:nvPicPr>
          <p:cNvPr id="26" name="Billede 25" descr="Et billede, der indeholder tekst, skilt, vektorgrafik&#10;&#10;Automatisk genereret beskrivelse">
            <a:extLst>
              <a:ext uri="{FF2B5EF4-FFF2-40B4-BE49-F238E27FC236}">
                <a16:creationId xmlns:a16="http://schemas.microsoft.com/office/drawing/2014/main" id="{1958D1B6-010D-1EA1-7D20-345AA32AB5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262" y="1689380"/>
            <a:ext cx="2307199" cy="1741935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B2850B8C-9DFB-9692-FDFD-B8394C0407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885" y="9386195"/>
            <a:ext cx="2389124" cy="18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745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6598920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Optimize Energy Use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182252" y="4715309"/>
            <a:ext cx="9009748" cy="6184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 dirty="0"/>
              <a:t>Intelligent building management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Automatic measurement and registering. </a:t>
            </a:r>
          </a:p>
          <a:p>
            <a:r>
              <a:rPr lang="en-US" sz="3200" b="1" dirty="0"/>
              <a:t>     Lighting</a:t>
            </a:r>
          </a:p>
          <a:p>
            <a:r>
              <a:rPr lang="en-US" sz="3200" b="1" dirty="0"/>
              <a:t>     Temperature</a:t>
            </a:r>
          </a:p>
          <a:p>
            <a:r>
              <a:rPr lang="en-US" sz="3200" b="1" dirty="0"/>
              <a:t>     Humidity</a:t>
            </a:r>
          </a:p>
          <a:p>
            <a:r>
              <a:rPr lang="en-US" sz="3200" dirty="0"/>
              <a:t>Adapt usage of lighting, ventilation and heating </a:t>
            </a:r>
            <a:br>
              <a:rPr lang="en-US" sz="3200" dirty="0"/>
            </a:br>
            <a:r>
              <a:rPr lang="en-US" sz="3200" dirty="0"/>
              <a:t>to time and presence. </a:t>
            </a:r>
            <a:endParaRPr lang="en-US" sz="3200" b="1" dirty="0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DA17CC05-9562-4E76-8631-C98ECEAE5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086" y="3779792"/>
            <a:ext cx="6424662" cy="7907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F015DDA1-42FC-4B67-BD31-6A9B08E6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383" y="9452315"/>
            <a:ext cx="2699555" cy="201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2E56DFD-F799-34DE-5FFE-3132D0393F03}"/>
              </a:ext>
            </a:extLst>
          </p:cNvPr>
          <p:cNvSpPr/>
          <p:nvPr/>
        </p:nvSpPr>
        <p:spPr>
          <a:xfrm>
            <a:off x="3320517" y="9052779"/>
            <a:ext cx="64317" cy="64317"/>
          </a:xfrm>
          <a:prstGeom prst="ellipse">
            <a:avLst/>
          </a:prstGeom>
          <a:noFill/>
          <a:ln w="762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C7F8E8C-D167-B2BF-A7B0-B3B76C452AC3}"/>
              </a:ext>
            </a:extLst>
          </p:cNvPr>
          <p:cNvSpPr/>
          <p:nvPr/>
        </p:nvSpPr>
        <p:spPr>
          <a:xfrm>
            <a:off x="3320517" y="8050432"/>
            <a:ext cx="64317" cy="64317"/>
          </a:xfrm>
          <a:prstGeom prst="ellipse">
            <a:avLst/>
          </a:prstGeom>
          <a:noFill/>
          <a:ln w="762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3675C61-6527-500F-2E60-A882D5206CA3}"/>
              </a:ext>
            </a:extLst>
          </p:cNvPr>
          <p:cNvSpPr/>
          <p:nvPr/>
        </p:nvSpPr>
        <p:spPr>
          <a:xfrm>
            <a:off x="3320516" y="7058653"/>
            <a:ext cx="64317" cy="64317"/>
          </a:xfrm>
          <a:prstGeom prst="ellipse">
            <a:avLst/>
          </a:prstGeom>
          <a:noFill/>
          <a:ln w="76200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208385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AB8901B-E4F5-4432-ABA4-159EFCEE5D7F}"/>
              </a:ext>
            </a:extLst>
          </p:cNvPr>
          <p:cNvSpPr txBox="1"/>
          <p:nvPr/>
        </p:nvSpPr>
        <p:spPr>
          <a:xfrm>
            <a:off x="271788" y="151925"/>
            <a:ext cx="3905875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bg1"/>
                </a:solidFill>
              </a:rPr>
              <a:t>NOX is for…</a:t>
            </a:r>
            <a:endParaRPr lang="en-US" sz="5400" b="0" u="sng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C745AF2-B60A-4283-8C49-35DB0CB08E8A}"/>
              </a:ext>
            </a:extLst>
          </p:cNvPr>
          <p:cNvSpPr txBox="1"/>
          <p:nvPr/>
        </p:nvSpPr>
        <p:spPr>
          <a:xfrm>
            <a:off x="3567659" y="3150343"/>
            <a:ext cx="7403687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/>
              <a:t>…every sector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BE1B1B85-983B-A752-9F57-375CDC10A862}"/>
              </a:ext>
            </a:extLst>
          </p:cNvPr>
          <p:cNvGrpSpPr/>
          <p:nvPr/>
        </p:nvGrpSpPr>
        <p:grpSpPr>
          <a:xfrm>
            <a:off x="18369280" y="579036"/>
            <a:ext cx="5682569" cy="6878806"/>
            <a:chOff x="17353280" y="2021756"/>
            <a:chExt cx="5682569" cy="6878806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7CCD2DC-EB88-4B5F-94AB-0AFD1DEF8EAF}"/>
                </a:ext>
              </a:extLst>
            </p:cNvPr>
            <p:cNvSpPr txBox="1"/>
            <p:nvPr/>
          </p:nvSpPr>
          <p:spPr>
            <a:xfrm>
              <a:off x="17353280" y="2021756"/>
              <a:ext cx="5682569" cy="6878806"/>
            </a:xfrm>
            <a:custGeom>
              <a:avLst/>
              <a:gdLst>
                <a:gd name="connsiteX0" fmla="*/ 0 w 5682569"/>
                <a:gd name="connsiteY0" fmla="*/ 0 h 6878806"/>
                <a:gd name="connsiteX1" fmla="*/ 5682569 w 5682569"/>
                <a:gd name="connsiteY1" fmla="*/ 0 h 6878806"/>
                <a:gd name="connsiteX2" fmla="*/ 5682569 w 5682569"/>
                <a:gd name="connsiteY2" fmla="*/ 6878806 h 6878806"/>
                <a:gd name="connsiteX3" fmla="*/ 0 w 5682569"/>
                <a:gd name="connsiteY3" fmla="*/ 6878806 h 6878806"/>
                <a:gd name="connsiteX4" fmla="*/ 0 w 5682569"/>
                <a:gd name="connsiteY4" fmla="*/ 0 h 687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2569" h="6878806" extrusionOk="0">
                  <a:moveTo>
                    <a:pt x="0" y="0"/>
                  </a:moveTo>
                  <a:cubicBezTo>
                    <a:pt x="1804210" y="118645"/>
                    <a:pt x="4241881" y="116012"/>
                    <a:pt x="5682569" y="0"/>
                  </a:cubicBezTo>
                  <a:cubicBezTo>
                    <a:pt x="5549687" y="1335213"/>
                    <a:pt x="5767520" y="4281232"/>
                    <a:pt x="5682569" y="6878806"/>
                  </a:cubicBezTo>
                  <a:cubicBezTo>
                    <a:pt x="4671190" y="7013406"/>
                    <a:pt x="1512563" y="6721610"/>
                    <a:pt x="0" y="6878806"/>
                  </a:cubicBezTo>
                  <a:cubicBezTo>
                    <a:pt x="-20187" y="4051616"/>
                    <a:pt x="-152480" y="1764411"/>
                    <a:pt x="0" y="0"/>
                  </a:cubicBezTo>
                  <a:close/>
                </a:path>
              </a:pathLst>
            </a:custGeom>
            <a:noFill/>
            <a:ln w="206375" cap="flat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wrap="square" rtlCol="0">
              <a:spAutoFit/>
            </a:bodyPr>
            <a:lstStyle/>
            <a:p>
              <a:br>
                <a:rPr lang="en-US" sz="2000" dirty="0"/>
              </a:br>
              <a:r>
                <a:rPr lang="en-US" sz="2000" dirty="0"/>
                <a:t> NOX is approved and registered as a </a:t>
              </a:r>
              <a:br>
                <a:rPr lang="en-US" sz="2000" dirty="0"/>
              </a:br>
              <a:r>
                <a:rPr lang="en-US" sz="2000" dirty="0"/>
                <a:t> </a:t>
              </a:r>
              <a:r>
                <a:rPr lang="en-US" sz="2000" u="sng" dirty="0"/>
                <a:t>EN-50131 Class 3</a:t>
              </a:r>
              <a:r>
                <a:rPr lang="en-US" sz="2000" dirty="0"/>
                <a:t> combined security </a:t>
              </a:r>
              <a:br>
                <a:rPr lang="en-US" sz="2000" dirty="0"/>
              </a:br>
              <a:r>
                <a:rPr lang="en-US" sz="2000" dirty="0"/>
                <a:t> system in Scandinavia and Europe:</a:t>
              </a:r>
            </a:p>
            <a:p>
              <a:r>
                <a:rPr lang="en-US" sz="2000" dirty="0"/>
                <a:t> Germany VdS:	</a:t>
              </a:r>
              <a:r>
                <a:rPr lang="en-US" sz="2000" i="1" dirty="0"/>
                <a:t>EN-ST-000185</a:t>
              </a:r>
            </a:p>
            <a:p>
              <a:r>
                <a:rPr lang="en-US" sz="2000" dirty="0"/>
                <a:t> Denmark F&amp;P: 	</a:t>
              </a:r>
              <a:r>
                <a:rPr lang="en-US" sz="2000" i="1" dirty="0"/>
                <a:t>10.212-11305</a:t>
              </a:r>
            </a:p>
            <a:p>
              <a:r>
                <a:rPr lang="en-US" sz="2000" dirty="0"/>
                <a:t> Norway FG: 	</a:t>
              </a:r>
              <a:r>
                <a:rPr lang="en-US" sz="2000" i="1" dirty="0"/>
                <a:t>SA-1172/22</a:t>
              </a:r>
            </a:p>
            <a:p>
              <a:r>
                <a:rPr lang="en-US" sz="2000" dirty="0"/>
                <a:t> Sweden SBSC: 	</a:t>
              </a:r>
              <a:r>
                <a:rPr lang="en-US" sz="2000" i="1" dirty="0"/>
                <a:t>14-376 </a:t>
              </a:r>
              <a:br>
                <a:rPr lang="en-US" sz="2000" dirty="0"/>
              </a:br>
              <a:r>
                <a:rPr lang="en-US" sz="2000" i="1" dirty="0"/>
                <a:t>		(Larmklass 3 – Miljöklass II)</a:t>
              </a:r>
            </a:p>
            <a:p>
              <a:endParaRPr lang="da-DK" sz="2000" dirty="0"/>
            </a:p>
            <a:p>
              <a:endParaRPr lang="en-US" sz="2000" dirty="0"/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CAD60624-A95F-42C0-8658-C45659823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1999" y="7362012"/>
              <a:ext cx="812799" cy="1005015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805B98-8BAF-4F08-A833-AC2F12AF2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5055" y="7528318"/>
              <a:ext cx="1748126" cy="594363"/>
            </a:xfrm>
            <a:prstGeom prst="rect">
              <a:avLst/>
            </a:prstGeom>
          </p:spPr>
        </p:pic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0FBD8F4-DFD4-4A3D-908C-6A3A4D31F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0616" y="7390274"/>
              <a:ext cx="868552" cy="1069725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0219AC2C-21EF-4751-9CA5-F92083FE5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9412" y="7414767"/>
              <a:ext cx="868552" cy="868552"/>
            </a:xfrm>
            <a:prstGeom prst="rect">
              <a:avLst/>
            </a:prstGeom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0F6394E-C467-646B-4B72-20FCF0295D8B}"/>
              </a:ext>
            </a:extLst>
          </p:cNvPr>
          <p:cNvGrpSpPr/>
          <p:nvPr/>
        </p:nvGrpSpPr>
        <p:grpSpPr>
          <a:xfrm>
            <a:off x="14541650" y="4594534"/>
            <a:ext cx="2982128" cy="2982128"/>
            <a:chOff x="11521440" y="9424089"/>
            <a:chExt cx="2982128" cy="2982128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A974409-FC12-A11D-F27B-5EE6F670667A}"/>
                </a:ext>
              </a:extLst>
            </p:cNvPr>
            <p:cNvSpPr/>
            <p:nvPr/>
          </p:nvSpPr>
          <p:spPr>
            <a:xfrm>
              <a:off x="11521440" y="9424089"/>
              <a:ext cx="2982128" cy="2982128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73F3EF14-A250-37F4-9466-8AF6C2EBEFB0}"/>
                </a:ext>
              </a:extLst>
            </p:cNvPr>
            <p:cNvSpPr txBox="1"/>
            <p:nvPr/>
          </p:nvSpPr>
          <p:spPr>
            <a:xfrm>
              <a:off x="11915224" y="9958685"/>
              <a:ext cx="2194560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Defense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754A8908-CE20-9864-049A-1C4AC88421F1}"/>
              </a:ext>
            </a:extLst>
          </p:cNvPr>
          <p:cNvGrpSpPr/>
          <p:nvPr/>
        </p:nvGrpSpPr>
        <p:grpSpPr>
          <a:xfrm>
            <a:off x="13962940" y="9682975"/>
            <a:ext cx="3554817" cy="3554817"/>
            <a:chOff x="12277255" y="550763"/>
            <a:chExt cx="3554817" cy="3554817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9B3E480-2916-1E62-286D-05737E7EF394}"/>
                </a:ext>
              </a:extLst>
            </p:cNvPr>
            <p:cNvSpPr/>
            <p:nvPr/>
          </p:nvSpPr>
          <p:spPr>
            <a:xfrm>
              <a:off x="12277255" y="550763"/>
              <a:ext cx="3554817" cy="3554817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7D574B53-D73E-F554-AD9F-BD5935CDE8C5}"/>
                </a:ext>
              </a:extLst>
            </p:cNvPr>
            <p:cNvSpPr txBox="1"/>
            <p:nvPr/>
          </p:nvSpPr>
          <p:spPr>
            <a:xfrm>
              <a:off x="12618720" y="1349520"/>
              <a:ext cx="2982128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Healthcare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A07E4E1A-ED43-33EF-736B-726559389206}"/>
              </a:ext>
            </a:extLst>
          </p:cNvPr>
          <p:cNvGrpSpPr/>
          <p:nvPr/>
        </p:nvGrpSpPr>
        <p:grpSpPr>
          <a:xfrm>
            <a:off x="2867179" y="4749987"/>
            <a:ext cx="4020567" cy="3878450"/>
            <a:chOff x="9715971" y="4816431"/>
            <a:chExt cx="4226257" cy="4076871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ED6F9C7-CAE6-D10B-688E-55210FC06150}"/>
                </a:ext>
              </a:extLst>
            </p:cNvPr>
            <p:cNvSpPr/>
            <p:nvPr/>
          </p:nvSpPr>
          <p:spPr>
            <a:xfrm>
              <a:off x="971597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6B96E4F9-73C1-4CFA-AD14-2F0922080B8B}"/>
                </a:ext>
              </a:extLst>
            </p:cNvPr>
            <p:cNvSpPr txBox="1"/>
            <p:nvPr/>
          </p:nvSpPr>
          <p:spPr>
            <a:xfrm>
              <a:off x="10043502" y="5895052"/>
              <a:ext cx="3898726" cy="1541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Government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5CF5E257-DC0F-1657-AE43-EDF4D1993EF7}"/>
              </a:ext>
            </a:extLst>
          </p:cNvPr>
          <p:cNvGrpSpPr/>
          <p:nvPr/>
        </p:nvGrpSpPr>
        <p:grpSpPr>
          <a:xfrm>
            <a:off x="4357946" y="9918979"/>
            <a:ext cx="3323592" cy="3314850"/>
            <a:chOff x="12277256" y="632044"/>
            <a:chExt cx="3323592" cy="33148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AB79811-9A31-D6AC-9F25-33CD5189E66F}"/>
                </a:ext>
              </a:extLst>
            </p:cNvPr>
            <p:cNvSpPr/>
            <p:nvPr/>
          </p:nvSpPr>
          <p:spPr>
            <a:xfrm>
              <a:off x="12277256" y="632044"/>
              <a:ext cx="3314850" cy="3314850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48D9E560-3711-AE3C-A8FC-4AEDCEBF1718}"/>
                </a:ext>
              </a:extLst>
            </p:cNvPr>
            <p:cNvSpPr txBox="1"/>
            <p:nvPr/>
          </p:nvSpPr>
          <p:spPr>
            <a:xfrm>
              <a:off x="12618720" y="1349520"/>
              <a:ext cx="2982128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Education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F5679C94-D707-2A8F-F850-412385FC66D7}"/>
              </a:ext>
            </a:extLst>
          </p:cNvPr>
          <p:cNvGrpSpPr/>
          <p:nvPr/>
        </p:nvGrpSpPr>
        <p:grpSpPr>
          <a:xfrm>
            <a:off x="7598307" y="7121243"/>
            <a:ext cx="2926724" cy="2761795"/>
            <a:chOff x="9651891" y="4816431"/>
            <a:chExt cx="4320334" cy="4076871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928B95-6114-0665-330F-FB850ECC4954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C5D5DD9E-1F42-8F71-EF35-06796D6D910D}"/>
                </a:ext>
              </a:extLst>
            </p:cNvPr>
            <p:cNvSpPr txBox="1"/>
            <p:nvPr/>
          </p:nvSpPr>
          <p:spPr>
            <a:xfrm>
              <a:off x="10073499" y="5445116"/>
              <a:ext cx="3898726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Logistics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418608C6-8E0F-3883-BAC7-E4F08FB142FC}"/>
              </a:ext>
            </a:extLst>
          </p:cNvPr>
          <p:cNvGrpSpPr/>
          <p:nvPr/>
        </p:nvGrpSpPr>
        <p:grpSpPr>
          <a:xfrm>
            <a:off x="14794538" y="791790"/>
            <a:ext cx="2987684" cy="2761795"/>
            <a:chOff x="9651891" y="4816431"/>
            <a:chExt cx="4410321" cy="4076871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6BA00A8-A2A6-2731-4788-87B36772861D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id="{13471539-9F87-D1BB-3439-279E6DE12E73}"/>
                </a:ext>
              </a:extLst>
            </p:cNvPr>
            <p:cNvSpPr txBox="1"/>
            <p:nvPr/>
          </p:nvSpPr>
          <p:spPr>
            <a:xfrm>
              <a:off x="10163486" y="5475112"/>
              <a:ext cx="3898726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Housing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E14CE794-5EC9-D3B8-3503-CD08A2379BD4}"/>
              </a:ext>
            </a:extLst>
          </p:cNvPr>
          <p:cNvGrpSpPr/>
          <p:nvPr/>
        </p:nvGrpSpPr>
        <p:grpSpPr>
          <a:xfrm>
            <a:off x="8211417" y="3232691"/>
            <a:ext cx="3028324" cy="2761795"/>
            <a:chOff x="9651891" y="4816431"/>
            <a:chExt cx="4470313" cy="4076871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918E6A64-E6D2-B3D5-F947-4AB9A266013D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" name="Tekstfelt 31">
              <a:extLst>
                <a:ext uri="{FF2B5EF4-FFF2-40B4-BE49-F238E27FC236}">
                  <a16:creationId xmlns:a16="http://schemas.microsoft.com/office/drawing/2014/main" id="{D77D5988-E8D9-6E5A-9187-5CD6C3325DB8}"/>
                </a:ext>
              </a:extLst>
            </p:cNvPr>
            <p:cNvSpPr txBox="1"/>
            <p:nvPr/>
          </p:nvSpPr>
          <p:spPr>
            <a:xfrm>
              <a:off x="10223478" y="5475112"/>
              <a:ext cx="3898726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Finance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2820EF2E-3951-7611-2284-81910C8C9CBD}"/>
              </a:ext>
            </a:extLst>
          </p:cNvPr>
          <p:cNvGrpSpPr/>
          <p:nvPr/>
        </p:nvGrpSpPr>
        <p:grpSpPr>
          <a:xfrm>
            <a:off x="11509707" y="6968910"/>
            <a:ext cx="2713588" cy="2605118"/>
            <a:chOff x="12277256" y="632044"/>
            <a:chExt cx="3452872" cy="331485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5AC09C2-E122-08A6-8D54-0AA5FD2FD908}"/>
                </a:ext>
              </a:extLst>
            </p:cNvPr>
            <p:cNvSpPr/>
            <p:nvPr/>
          </p:nvSpPr>
          <p:spPr>
            <a:xfrm>
              <a:off x="12277256" y="632044"/>
              <a:ext cx="3314850" cy="3314850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5" name="Tekstfelt 34">
              <a:extLst>
                <a:ext uri="{FF2B5EF4-FFF2-40B4-BE49-F238E27FC236}">
                  <a16:creationId xmlns:a16="http://schemas.microsoft.com/office/drawing/2014/main" id="{FC1BB0AC-5CFA-F3A1-BE9F-921748AFE073}"/>
                </a:ext>
              </a:extLst>
            </p:cNvPr>
            <p:cNvSpPr txBox="1"/>
            <p:nvPr/>
          </p:nvSpPr>
          <p:spPr>
            <a:xfrm>
              <a:off x="12748000" y="1090960"/>
              <a:ext cx="2982128" cy="1344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Service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8469BE85-26D4-4BEE-CA46-BEECD0CAE6EB}"/>
              </a:ext>
            </a:extLst>
          </p:cNvPr>
          <p:cNvGrpSpPr/>
          <p:nvPr/>
        </p:nvGrpSpPr>
        <p:grpSpPr>
          <a:xfrm>
            <a:off x="18548505" y="8152283"/>
            <a:ext cx="4020568" cy="3878450"/>
            <a:chOff x="9715971" y="4816431"/>
            <a:chExt cx="4226258" cy="407687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52651D0-035C-7D4C-B717-A9E35DB0F4C8}"/>
                </a:ext>
              </a:extLst>
            </p:cNvPr>
            <p:cNvSpPr/>
            <p:nvPr/>
          </p:nvSpPr>
          <p:spPr>
            <a:xfrm>
              <a:off x="971597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" name="Tekstfelt 37">
              <a:extLst>
                <a:ext uri="{FF2B5EF4-FFF2-40B4-BE49-F238E27FC236}">
                  <a16:creationId xmlns:a16="http://schemas.microsoft.com/office/drawing/2014/main" id="{B49F72A9-C7E1-8AB0-5BDB-EFA5941D1034}"/>
                </a:ext>
              </a:extLst>
            </p:cNvPr>
            <p:cNvSpPr txBox="1"/>
            <p:nvPr/>
          </p:nvSpPr>
          <p:spPr>
            <a:xfrm>
              <a:off x="10043503" y="5895052"/>
              <a:ext cx="3898726" cy="1413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Construction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4C35AA49-1E8F-51C5-2493-CACAFA7FC4AC}"/>
              </a:ext>
            </a:extLst>
          </p:cNvPr>
          <p:cNvGrpSpPr/>
          <p:nvPr/>
        </p:nvGrpSpPr>
        <p:grpSpPr>
          <a:xfrm>
            <a:off x="11952975" y="2793302"/>
            <a:ext cx="2371920" cy="2133581"/>
            <a:chOff x="9651891" y="4816431"/>
            <a:chExt cx="4508941" cy="4076871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13A74491-BD98-B8B3-B717-A704FB997402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72B21B30-DE11-3530-F82A-FDA878EF32B3}"/>
                </a:ext>
              </a:extLst>
            </p:cNvPr>
            <p:cNvSpPr txBox="1"/>
            <p:nvPr/>
          </p:nvSpPr>
          <p:spPr>
            <a:xfrm>
              <a:off x="10262105" y="5048008"/>
              <a:ext cx="3898727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Retail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C13013A1-0705-CA44-9EEB-E779DC60258F}"/>
              </a:ext>
            </a:extLst>
          </p:cNvPr>
          <p:cNvGrpSpPr/>
          <p:nvPr/>
        </p:nvGrpSpPr>
        <p:grpSpPr>
          <a:xfrm>
            <a:off x="505353" y="8846616"/>
            <a:ext cx="3089284" cy="2761795"/>
            <a:chOff x="9651891" y="4816431"/>
            <a:chExt cx="4560300" cy="4076871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C5DF353-099E-5D9B-511F-354EF68FCF00}"/>
                </a:ext>
              </a:extLst>
            </p:cNvPr>
            <p:cNvSpPr/>
            <p:nvPr/>
          </p:nvSpPr>
          <p:spPr>
            <a:xfrm>
              <a:off x="9651891" y="4816431"/>
              <a:ext cx="4076871" cy="4076871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4" name="Tekstfelt 43">
              <a:extLst>
                <a:ext uri="{FF2B5EF4-FFF2-40B4-BE49-F238E27FC236}">
                  <a16:creationId xmlns:a16="http://schemas.microsoft.com/office/drawing/2014/main" id="{231B1D3A-A10F-A0E8-D1A0-A7D3A4D77006}"/>
                </a:ext>
              </a:extLst>
            </p:cNvPr>
            <p:cNvSpPr txBox="1"/>
            <p:nvPr/>
          </p:nvSpPr>
          <p:spPr>
            <a:xfrm>
              <a:off x="10313465" y="5475112"/>
              <a:ext cx="3898726" cy="19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Culture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1BD6D696-76C4-D1C1-CE59-65DD5845A2F2}"/>
              </a:ext>
            </a:extLst>
          </p:cNvPr>
          <p:cNvGrpSpPr/>
          <p:nvPr/>
        </p:nvGrpSpPr>
        <p:grpSpPr>
          <a:xfrm>
            <a:off x="9524751" y="10657617"/>
            <a:ext cx="2809718" cy="2761795"/>
            <a:chOff x="12277256" y="632044"/>
            <a:chExt cx="3372370" cy="331485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6DE8F04-F39C-D88B-651F-59325A58E30E}"/>
                </a:ext>
              </a:extLst>
            </p:cNvPr>
            <p:cNvSpPr/>
            <p:nvPr/>
          </p:nvSpPr>
          <p:spPr>
            <a:xfrm>
              <a:off x="12277256" y="632044"/>
              <a:ext cx="3314850" cy="3314850"/>
            </a:xfrm>
            <a:prstGeom prst="ellipse">
              <a:avLst/>
            </a:prstGeom>
            <a:noFill/>
            <a:ln w="479425" cap="flat">
              <a:gradFill>
                <a:gsLst>
                  <a:gs pos="70000">
                    <a:srgbClr val="8CBEE3"/>
                  </a:gs>
                  <a:gs pos="0">
                    <a:srgbClr val="8FA6D1"/>
                  </a:gs>
                  <a:gs pos="100000">
                    <a:srgbClr val="89D6F4"/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" name="Tekstfelt 46">
              <a:extLst>
                <a:ext uri="{FF2B5EF4-FFF2-40B4-BE49-F238E27FC236}">
                  <a16:creationId xmlns:a16="http://schemas.microsoft.com/office/drawing/2014/main" id="{9454A611-02CF-849F-6CE0-535049A188AC}"/>
                </a:ext>
              </a:extLst>
            </p:cNvPr>
            <p:cNvSpPr txBox="1"/>
            <p:nvPr/>
          </p:nvSpPr>
          <p:spPr>
            <a:xfrm>
              <a:off x="12667499" y="1178796"/>
              <a:ext cx="2982127" cy="1344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800" dirty="0"/>
                <a:t>Security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6329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B5AF2AFB-E622-4871-898A-06666499E03C}"/>
              </a:ext>
            </a:extLst>
          </p:cNvPr>
          <p:cNvSpPr/>
          <p:nvPr/>
        </p:nvSpPr>
        <p:spPr>
          <a:xfrm flipH="1">
            <a:off x="11386131" y="5233419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2671976-B789-45E5-BC69-E833438A1F9E}"/>
              </a:ext>
            </a:extLst>
          </p:cNvPr>
          <p:cNvSpPr/>
          <p:nvPr/>
        </p:nvSpPr>
        <p:spPr>
          <a:xfrm flipH="1">
            <a:off x="11386131" y="6888577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8378BA4-7557-49E1-8BB6-2D5D8CB6D746}"/>
              </a:ext>
            </a:extLst>
          </p:cNvPr>
          <p:cNvSpPr/>
          <p:nvPr/>
        </p:nvSpPr>
        <p:spPr>
          <a:xfrm flipH="1">
            <a:off x="11386131" y="854373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8257F8C-59BF-4FC2-B6DD-C4667F93D132}"/>
              </a:ext>
            </a:extLst>
          </p:cNvPr>
          <p:cNvSpPr/>
          <p:nvPr/>
        </p:nvSpPr>
        <p:spPr>
          <a:xfrm flipH="1">
            <a:off x="18569591" y="5174775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2CB2772-894A-40C7-ACC8-DB1E8229F8CA}"/>
              </a:ext>
            </a:extLst>
          </p:cNvPr>
          <p:cNvSpPr/>
          <p:nvPr/>
        </p:nvSpPr>
        <p:spPr>
          <a:xfrm flipH="1">
            <a:off x="18569591" y="6829933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5E7573-A7C5-471D-9C11-E1B099AE4AD3}"/>
              </a:ext>
            </a:extLst>
          </p:cNvPr>
          <p:cNvSpPr/>
          <p:nvPr/>
        </p:nvSpPr>
        <p:spPr>
          <a:xfrm flipH="1">
            <a:off x="18569591" y="8485091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7B7AEF1-35CA-4419-9C1F-F7852F40A153}"/>
              </a:ext>
            </a:extLst>
          </p:cNvPr>
          <p:cNvSpPr txBox="1"/>
          <p:nvPr/>
        </p:nvSpPr>
        <p:spPr>
          <a:xfrm>
            <a:off x="12343223" y="447513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/>
              <a:t>Access Control</a:t>
            </a:r>
            <a:endParaRPr kumimoji="0" lang="da-DK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BF4808D-C95D-4AB1-9224-9E9336197342}"/>
              </a:ext>
            </a:extLst>
          </p:cNvPr>
          <p:cNvSpPr txBox="1"/>
          <p:nvPr/>
        </p:nvSpPr>
        <p:spPr>
          <a:xfrm>
            <a:off x="12343224" y="6136760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/>
              <a:t>Burglar Alarm</a:t>
            </a:r>
            <a:endParaRPr kumimoji="0" lang="da-DK" sz="48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D9B119C-2C5E-4459-A825-A3744875B955}"/>
              </a:ext>
            </a:extLst>
          </p:cNvPr>
          <p:cNvSpPr txBox="1"/>
          <p:nvPr/>
        </p:nvSpPr>
        <p:spPr>
          <a:xfrm>
            <a:off x="12343223" y="7843484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b="1" dirty="0"/>
              <a:t>Building Management</a:t>
            </a:r>
            <a:endParaRPr kumimoji="0" lang="da-DK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90B5BDE-02B1-4E9F-A2E8-C0DF34588EC4}"/>
              </a:ext>
            </a:extLst>
          </p:cNvPr>
          <p:cNvSpPr txBox="1"/>
          <p:nvPr/>
        </p:nvSpPr>
        <p:spPr>
          <a:xfrm>
            <a:off x="19595904" y="4475133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Video Surveillance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7694402E-E785-49B8-B947-2093CEC4F090}"/>
              </a:ext>
            </a:extLst>
          </p:cNvPr>
          <p:cNvSpPr txBox="1"/>
          <p:nvPr/>
        </p:nvSpPr>
        <p:spPr>
          <a:xfrm>
            <a:off x="19595904" y="6078115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Climate Control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ECB6D16B-F449-4986-B773-51373BBB4B3A}"/>
              </a:ext>
            </a:extLst>
          </p:cNvPr>
          <p:cNvSpPr txBox="1"/>
          <p:nvPr/>
        </p:nvSpPr>
        <p:spPr>
          <a:xfrm>
            <a:off x="19595904" y="7764520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Fire Alarm</a:t>
            </a:r>
            <a:endParaRPr kumimoji="0" lang="da-DK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0" name="Billede 19" descr="Et billede, der indeholder tekst&#10;&#10;Automatisk genereret beskrivelse">
            <a:hlinkClick r:id="rId3"/>
            <a:extLst>
              <a:ext uri="{FF2B5EF4-FFF2-40B4-BE49-F238E27FC236}">
                <a16:creationId xmlns:a16="http://schemas.microsoft.com/office/drawing/2014/main" id="{42469BFC-0F9E-4D5B-ABCA-FD0783226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68" y="5767448"/>
            <a:ext cx="5394971" cy="190195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066FEC4-7471-7923-E694-B272379DFCBF}"/>
              </a:ext>
            </a:extLst>
          </p:cNvPr>
          <p:cNvSpPr/>
          <p:nvPr/>
        </p:nvSpPr>
        <p:spPr>
          <a:xfrm flipH="1">
            <a:off x="18569591" y="10140249"/>
            <a:ext cx="328958" cy="328958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CB3C5DA-5081-9264-A81E-CB7C5D6D9EFE}"/>
              </a:ext>
            </a:extLst>
          </p:cNvPr>
          <p:cNvSpPr txBox="1"/>
          <p:nvPr/>
        </p:nvSpPr>
        <p:spPr>
          <a:xfrm>
            <a:off x="19595903" y="9351416"/>
            <a:ext cx="5169877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000" dirty="0"/>
              <a:t>…………</a:t>
            </a:r>
            <a:endParaRPr kumimoji="0" lang="da-DK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992C1A88-32F2-E8FD-063A-C890E25D2278}"/>
              </a:ext>
            </a:extLst>
          </p:cNvPr>
          <p:cNvSpPr txBox="1">
            <a:spLocks/>
          </p:cNvSpPr>
          <p:nvPr/>
        </p:nvSpPr>
        <p:spPr>
          <a:xfrm>
            <a:off x="11386131" y="1632567"/>
            <a:ext cx="12042829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5400" u="sng" dirty="0"/>
              <a:t>Combined and integrated system</a:t>
            </a:r>
            <a:endParaRPr lang="en-US" sz="54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20147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600C430-5564-4826-8256-66AE5CCA976F}"/>
              </a:ext>
            </a:extLst>
          </p:cNvPr>
          <p:cNvSpPr/>
          <p:nvPr/>
        </p:nvSpPr>
        <p:spPr>
          <a:xfrm>
            <a:off x="2948759" y="4628858"/>
            <a:ext cx="5992249" cy="5992249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998A893F-D3D4-43AF-871D-69A365F9E0CD}"/>
              </a:ext>
            </a:extLst>
          </p:cNvPr>
          <p:cNvSpPr txBox="1">
            <a:spLocks/>
          </p:cNvSpPr>
          <p:nvPr/>
        </p:nvSpPr>
        <p:spPr>
          <a:xfrm>
            <a:off x="3165231" y="5494339"/>
            <a:ext cx="5539154" cy="37024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</a:t>
            </a:r>
            <a:r>
              <a:rPr lang="en-US" sz="4000" b="0" u="sng" dirty="0"/>
              <a:t>ONE </a:t>
            </a:r>
          </a:p>
          <a:p>
            <a:pPr algn="ctr" hangingPunct="1"/>
            <a:endParaRPr lang="en-US" sz="4000" b="0" dirty="0"/>
          </a:p>
          <a:p>
            <a:pPr algn="ctr" hangingPunct="1"/>
            <a:r>
              <a:rPr lang="en-US" sz="4000" b="0" dirty="0"/>
              <a:t>Designed for small and medium sized locations.</a:t>
            </a:r>
          </a:p>
          <a:p>
            <a:pPr hangingPunct="1"/>
            <a:endParaRPr lang="en-US" sz="4000" b="0" dirty="0"/>
          </a:p>
          <a:p>
            <a:pPr algn="ctr" hangingPunct="1"/>
            <a:r>
              <a:rPr lang="en-US" sz="4000" b="0" dirty="0"/>
              <a:t>1x RS485 BUS</a:t>
            </a:r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F2FA3AA-693E-4A09-B0E1-65649552A900}"/>
              </a:ext>
            </a:extLst>
          </p:cNvPr>
          <p:cNvSpPr/>
          <p:nvPr/>
        </p:nvSpPr>
        <p:spPr>
          <a:xfrm>
            <a:off x="10616530" y="3527767"/>
            <a:ext cx="8194429" cy="8194429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554678F2-568C-41BD-BB02-1A433B9652E3}"/>
              </a:ext>
            </a:extLst>
          </p:cNvPr>
          <p:cNvSpPr txBox="1">
            <a:spLocks/>
          </p:cNvSpPr>
          <p:nvPr/>
        </p:nvSpPr>
        <p:spPr>
          <a:xfrm>
            <a:off x="10867293" y="4949215"/>
            <a:ext cx="7737230" cy="599224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Corporate</a:t>
            </a:r>
            <a:br>
              <a:rPr lang="en-US" sz="4000" u="sng" dirty="0"/>
            </a:br>
            <a:endParaRPr lang="en-US" sz="4000" b="0" dirty="0"/>
          </a:p>
          <a:p>
            <a:pPr algn="ctr" hangingPunct="1"/>
            <a:r>
              <a:rPr lang="en-US" sz="4000" b="0" dirty="0"/>
              <a:t>The complete system. </a:t>
            </a:r>
          </a:p>
          <a:p>
            <a:pPr algn="ctr" hangingPunct="1"/>
            <a:endParaRPr lang="en-US" sz="4000" b="0" dirty="0"/>
          </a:p>
          <a:p>
            <a:pPr algn="ctr" hangingPunct="1"/>
            <a:r>
              <a:rPr lang="en-US" sz="4000" b="0" dirty="0"/>
              <a:t>Open for the full suite of NOX software and hardware products. </a:t>
            </a:r>
          </a:p>
          <a:p>
            <a:pPr algn="ctr" hangingPunct="1"/>
            <a:endParaRPr lang="en-US" sz="4000" b="0" dirty="0"/>
          </a:p>
          <a:p>
            <a:pPr algn="ctr" hangingPunct="1"/>
            <a:r>
              <a:rPr lang="en-US" sz="4000" b="0" dirty="0"/>
              <a:t>3x RS485 BUS</a:t>
            </a:r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CABABA53-83D0-CD08-0DE6-828AF5AE4D72}"/>
              </a:ext>
            </a:extLst>
          </p:cNvPr>
          <p:cNvSpPr txBox="1">
            <a:spLocks/>
          </p:cNvSpPr>
          <p:nvPr/>
        </p:nvSpPr>
        <p:spPr>
          <a:xfrm>
            <a:off x="75953" y="678765"/>
            <a:ext cx="12042829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5400" u="sng" dirty="0"/>
              <a:t>Get what you need – scale up later</a:t>
            </a:r>
            <a:endParaRPr lang="en-US" sz="1800" dirty="0"/>
          </a:p>
          <a:p>
            <a:pPr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323605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CBD8AA7-31AE-43F3-AADC-C5F6285B9963}"/>
              </a:ext>
            </a:extLst>
          </p:cNvPr>
          <p:cNvSpPr/>
          <p:nvPr/>
        </p:nvSpPr>
        <p:spPr>
          <a:xfrm>
            <a:off x="13067533" y="1354016"/>
            <a:ext cx="10561612" cy="10561612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E16253C-A545-42EF-A9C3-80BC59EA5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3878" y="2664530"/>
            <a:ext cx="8103114" cy="8103114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4A20C23-6AC3-4716-96D3-E618A17022ED}"/>
              </a:ext>
            </a:extLst>
          </p:cNvPr>
          <p:cNvSpPr txBox="1"/>
          <p:nvPr/>
        </p:nvSpPr>
        <p:spPr>
          <a:xfrm>
            <a:off x="292108" y="152318"/>
            <a:ext cx="4960651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NOX </a:t>
            </a:r>
            <a:r>
              <a:rPr lang="en-US" sz="5400" dirty="0">
                <a:solidFill>
                  <a:schemeClr val="bg1"/>
                </a:solidFill>
              </a:rPr>
              <a:t>Corporate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B4CC2B-52AE-4167-B685-B9D7DFFA64DC}"/>
              </a:ext>
            </a:extLst>
          </p:cNvPr>
          <p:cNvSpPr/>
          <p:nvPr/>
        </p:nvSpPr>
        <p:spPr>
          <a:xfrm>
            <a:off x="2355950" y="415637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7B1D536-77BE-433A-AE4A-0F9C860F40A0}"/>
              </a:ext>
            </a:extLst>
          </p:cNvPr>
          <p:cNvSpPr txBox="1"/>
          <p:nvPr/>
        </p:nvSpPr>
        <p:spPr>
          <a:xfrm>
            <a:off x="2904485" y="3396491"/>
            <a:ext cx="8711669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Flexible setup with 3 physical NOX busses (two-way)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ACF915F-0F6A-4644-A8E0-E7414E5518DB}"/>
              </a:ext>
            </a:extLst>
          </p:cNvPr>
          <p:cNvSpPr txBox="1"/>
          <p:nvPr/>
        </p:nvSpPr>
        <p:spPr>
          <a:xfrm>
            <a:off x="2904486" y="4291036"/>
            <a:ext cx="7778928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Up to 2088 inputs (e.g., detectors) per central unit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1CB6A13-BEE9-4636-932C-47B3DC31F621}"/>
              </a:ext>
            </a:extLst>
          </p:cNvPr>
          <p:cNvSpPr txBox="1"/>
          <p:nvPr/>
        </p:nvSpPr>
        <p:spPr>
          <a:xfrm>
            <a:off x="2904486" y="5325302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Up to 75 wired door modules per central unit (25 per bus)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06D9C14-319B-455B-998E-D5B0B1328F09}"/>
              </a:ext>
            </a:extLst>
          </p:cNvPr>
          <p:cNvSpPr/>
          <p:nvPr/>
        </p:nvSpPr>
        <p:spPr>
          <a:xfrm>
            <a:off x="2355567" y="520763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58836D-D928-4081-B194-88BF8FFB502D}"/>
              </a:ext>
            </a:extLst>
          </p:cNvPr>
          <p:cNvSpPr/>
          <p:nvPr/>
        </p:nvSpPr>
        <p:spPr>
          <a:xfrm>
            <a:off x="2355950" y="625889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6F99300-D9A7-4F0E-950C-42EA703FF701}"/>
              </a:ext>
            </a:extLst>
          </p:cNvPr>
          <p:cNvSpPr/>
          <p:nvPr/>
        </p:nvSpPr>
        <p:spPr>
          <a:xfrm>
            <a:off x="2355567" y="731015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8F6F07-D8A9-4AFB-950B-7C2AD45BB41C}"/>
              </a:ext>
            </a:extLst>
          </p:cNvPr>
          <p:cNvSpPr/>
          <p:nvPr/>
        </p:nvSpPr>
        <p:spPr>
          <a:xfrm>
            <a:off x="2355950" y="836141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B11A3CF-7CAA-472E-B0D4-59DCFD6221E7}"/>
              </a:ext>
            </a:extLst>
          </p:cNvPr>
          <p:cNvSpPr/>
          <p:nvPr/>
        </p:nvSpPr>
        <p:spPr>
          <a:xfrm>
            <a:off x="2355567" y="941267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AF1EF45-89E1-4B55-B955-C26DF2C1F2FC}"/>
              </a:ext>
            </a:extLst>
          </p:cNvPr>
          <p:cNvSpPr/>
          <p:nvPr/>
        </p:nvSpPr>
        <p:spPr>
          <a:xfrm>
            <a:off x="2355950" y="1046393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417685B-737E-45E7-9A14-5F172D794C1A}"/>
              </a:ext>
            </a:extLst>
          </p:cNvPr>
          <p:cNvSpPr txBox="1"/>
          <p:nvPr/>
        </p:nvSpPr>
        <p:spPr>
          <a:xfrm>
            <a:off x="2904103" y="6377153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Wireless doors (Online/Offline) with SmartIntego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5E79F88-978C-4BBA-9CC9-1E58CB41A02D}"/>
              </a:ext>
            </a:extLst>
          </p:cNvPr>
          <p:cNvSpPr txBox="1"/>
          <p:nvPr/>
        </p:nvSpPr>
        <p:spPr>
          <a:xfrm>
            <a:off x="2903720" y="7429004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Wireless detectors and alarms via Paradox receivers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E8FA65D-C11B-72B3-EA9A-DBC9B9C0A3B7}"/>
              </a:ext>
            </a:extLst>
          </p:cNvPr>
          <p:cNvSpPr txBox="1"/>
          <p:nvPr/>
        </p:nvSpPr>
        <p:spPr>
          <a:xfrm>
            <a:off x="2903337" y="8462297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Core combination of Access Control and Burglar alarm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886CA83-2B89-B3FA-54C4-452330B49235}"/>
              </a:ext>
            </a:extLst>
          </p:cNvPr>
          <p:cNvSpPr txBox="1"/>
          <p:nvPr/>
        </p:nvSpPr>
        <p:spPr>
          <a:xfrm>
            <a:off x="2903337" y="9515910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Open for secure integrations to everything open</a:t>
            </a:r>
          </a:p>
        </p:txBody>
      </p:sp>
    </p:spTree>
    <p:extLst>
      <p:ext uri="{BB962C8B-B14F-4D97-AF65-F5344CB8AC3E}">
        <p14:creationId xmlns:p14="http://schemas.microsoft.com/office/powerpoint/2010/main" val="42442348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ECBD8AA7-31AE-43F3-AADC-C5F6285B9963}"/>
              </a:ext>
            </a:extLst>
          </p:cNvPr>
          <p:cNvSpPr/>
          <p:nvPr/>
        </p:nvSpPr>
        <p:spPr>
          <a:xfrm>
            <a:off x="11113500" y="2217931"/>
            <a:ext cx="10561612" cy="10561612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4A20C23-6AC3-4716-96D3-E618A17022ED}"/>
              </a:ext>
            </a:extLst>
          </p:cNvPr>
          <p:cNvSpPr txBox="1"/>
          <p:nvPr/>
        </p:nvSpPr>
        <p:spPr>
          <a:xfrm>
            <a:off x="292108" y="151925"/>
            <a:ext cx="313322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da-DK" sz="5400" dirty="0">
                <a:solidFill>
                  <a:schemeClr val="bg1"/>
                </a:solidFill>
              </a:rPr>
              <a:t>NOX</a:t>
            </a:r>
            <a:r>
              <a:rPr lang="da-DK" sz="5400" b="0" dirty="0">
                <a:solidFill>
                  <a:schemeClr val="bg1"/>
                </a:solidFill>
              </a:rPr>
              <a:t>ONE</a:t>
            </a:r>
            <a:endParaRPr sz="5400" b="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B4CC2B-52AE-4167-B685-B9D7DFFA64DC}"/>
              </a:ext>
            </a:extLst>
          </p:cNvPr>
          <p:cNvSpPr/>
          <p:nvPr/>
        </p:nvSpPr>
        <p:spPr>
          <a:xfrm>
            <a:off x="2355950" y="4156379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7B1D536-77BE-433A-AE4A-0F9C860F40A0}"/>
              </a:ext>
            </a:extLst>
          </p:cNvPr>
          <p:cNvSpPr txBox="1"/>
          <p:nvPr/>
        </p:nvSpPr>
        <p:spPr>
          <a:xfrm>
            <a:off x="2904485" y="3396491"/>
            <a:ext cx="8711669" cy="1012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NOXONE central unit has 1 physical NOX bus (two-way)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0474C120-9DD2-4172-981E-32034C05B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229" y="2934322"/>
            <a:ext cx="9038491" cy="9038491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1EAB4F48-BA3C-4EE4-BF5B-B8CC195CF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67" y="5030967"/>
            <a:ext cx="5876982" cy="58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80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>
            <a:extLst>
              <a:ext uri="{FF2B5EF4-FFF2-40B4-BE49-F238E27FC236}">
                <a16:creationId xmlns:a16="http://schemas.microsoft.com/office/drawing/2014/main" id="{0B364F6D-500B-4A92-8158-C267ED328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18" y="7607096"/>
            <a:ext cx="8662471" cy="5774981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691BC83-E13F-4BFA-9D9D-0AE964DBAB59}"/>
              </a:ext>
            </a:extLst>
          </p:cNvPr>
          <p:cNvSpPr txBox="1"/>
          <p:nvPr/>
        </p:nvSpPr>
        <p:spPr>
          <a:xfrm>
            <a:off x="292108" y="172245"/>
            <a:ext cx="6175728" cy="923330"/>
          </a:xfrm>
          <a:prstGeom prst="rect">
            <a:avLst/>
          </a:prstGeom>
          <a:ln w="12700">
            <a:miter lim="4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Modules on the bus</a:t>
            </a:r>
            <a:endParaRPr lang="en-US" sz="5400" b="0" dirty="0">
              <a:solidFill>
                <a:schemeClr val="bg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8BFBD42-0E5D-4BF0-8A96-0C896E8461F3}"/>
              </a:ext>
            </a:extLst>
          </p:cNvPr>
          <p:cNvSpPr/>
          <p:nvPr/>
        </p:nvSpPr>
        <p:spPr>
          <a:xfrm>
            <a:off x="14102473" y="349761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F3C07AA-ED39-4F42-981A-B45A7AC9674B}"/>
              </a:ext>
            </a:extLst>
          </p:cNvPr>
          <p:cNvSpPr txBox="1"/>
          <p:nvPr/>
        </p:nvSpPr>
        <p:spPr>
          <a:xfrm>
            <a:off x="14651008" y="2571525"/>
            <a:ext cx="8711669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Easy service and replacement - Every module contains a unique factory defined address.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1D3A50-725C-49BF-875E-17AA3C5EB72F}"/>
              </a:ext>
            </a:extLst>
          </p:cNvPr>
          <p:cNvSpPr txBox="1"/>
          <p:nvPr/>
        </p:nvSpPr>
        <p:spPr>
          <a:xfrm>
            <a:off x="14651009" y="4666535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Secure - Data is transmitted to the central unit via the NOX bus (RS485)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8761FE-E79A-4BF3-9316-1A65A76A3008}"/>
              </a:ext>
            </a:extLst>
          </p:cNvPr>
          <p:cNvSpPr/>
          <p:nvPr/>
        </p:nvSpPr>
        <p:spPr>
          <a:xfrm>
            <a:off x="14102473" y="560013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639EED5-13A7-4007-A1C1-88C0AC2404FE}"/>
              </a:ext>
            </a:extLst>
          </p:cNvPr>
          <p:cNvSpPr/>
          <p:nvPr/>
        </p:nvSpPr>
        <p:spPr>
          <a:xfrm>
            <a:off x="14102473" y="770265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0A0E3E-46A4-472E-BF4F-79E80861584C}"/>
              </a:ext>
            </a:extLst>
          </p:cNvPr>
          <p:cNvSpPr/>
          <p:nvPr/>
        </p:nvSpPr>
        <p:spPr>
          <a:xfrm>
            <a:off x="14102473" y="9805172"/>
            <a:ext cx="64317" cy="64317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DDEE0D13-FC56-4FB2-8F92-22C7023A37D7}"/>
              </a:ext>
            </a:extLst>
          </p:cNvPr>
          <p:cNvSpPr txBox="1"/>
          <p:nvPr/>
        </p:nvSpPr>
        <p:spPr>
          <a:xfrm>
            <a:off x="14650243" y="6493238"/>
            <a:ext cx="8920957" cy="1787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All modules can be placed everywhere on the NOX bus </a:t>
            </a:r>
            <a:br>
              <a:rPr lang="en-US" sz="2400" dirty="0"/>
            </a:br>
            <a:r>
              <a:rPr lang="en-US" sz="2400" dirty="0"/>
              <a:t>– both access and alarm modules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BF536899-B28A-4B58-88CE-A39F280BDE2F}"/>
              </a:ext>
            </a:extLst>
          </p:cNvPr>
          <p:cNvSpPr txBox="1"/>
          <p:nvPr/>
        </p:nvSpPr>
        <p:spPr>
          <a:xfrm>
            <a:off x="14650243" y="8898507"/>
            <a:ext cx="10082514" cy="1233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Flexibility –Find and choose third party technology on the global market. 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23FF1CF-DD88-4445-94C7-AE1F4277610A}"/>
              </a:ext>
            </a:extLst>
          </p:cNvPr>
          <p:cNvSpPr txBox="1"/>
          <p:nvPr/>
        </p:nvSpPr>
        <p:spPr>
          <a:xfrm>
            <a:off x="3014511" y="4666535"/>
            <a:ext cx="10360589" cy="266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u="sng" dirty="0"/>
              <a:t>Flexibility is in focus with NOX </a:t>
            </a:r>
          </a:p>
          <a:p>
            <a:r>
              <a:rPr lang="en-US" dirty="0"/>
              <a:t>You adapt the system with modules, based on the functionality you need.  </a:t>
            </a:r>
          </a:p>
        </p:txBody>
      </p:sp>
    </p:spTree>
    <p:extLst>
      <p:ext uri="{BB962C8B-B14F-4D97-AF65-F5344CB8AC3E}">
        <p14:creationId xmlns:p14="http://schemas.microsoft.com/office/powerpoint/2010/main" val="4143095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Bildobjekt 2">
            <a:extLst>
              <a:ext uri="{FF2B5EF4-FFF2-40B4-BE49-F238E27FC236}">
                <a16:creationId xmlns:a16="http://schemas.microsoft.com/office/drawing/2014/main" id="{CA92346E-3330-4222-AD49-038FF4EA2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347" y="3459821"/>
            <a:ext cx="6534297" cy="4356198"/>
          </a:xfrm>
          <a:prstGeom prst="rect">
            <a:avLst/>
          </a:prstGeom>
        </p:spPr>
      </p:pic>
      <p:pic>
        <p:nvPicPr>
          <p:cNvPr id="6" name="Bildobjekt 12">
            <a:extLst>
              <a:ext uri="{FF2B5EF4-FFF2-40B4-BE49-F238E27FC236}">
                <a16:creationId xmlns:a16="http://schemas.microsoft.com/office/drawing/2014/main" id="{30E3F9D9-B948-4259-A3B4-5BAB81AE3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179">
            <a:off x="7394171" y="3854135"/>
            <a:ext cx="5010835" cy="3340556"/>
          </a:xfrm>
          <a:prstGeom prst="rect">
            <a:avLst/>
          </a:prstGeom>
        </p:spPr>
      </p:pic>
      <p:pic>
        <p:nvPicPr>
          <p:cNvPr id="7" name="Bildobjekt 10">
            <a:extLst>
              <a:ext uri="{FF2B5EF4-FFF2-40B4-BE49-F238E27FC236}">
                <a16:creationId xmlns:a16="http://schemas.microsoft.com/office/drawing/2014/main" id="{A389E170-8C61-4EAF-887A-C24228E74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060" y="3384241"/>
            <a:ext cx="6761044" cy="450736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277415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tx1"/>
                </a:solidFill>
              </a:rPr>
              <a:t>Modules</a:t>
            </a:r>
            <a:endParaRPr lang="en-US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CMU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CMO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IO4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1766258" y="8308921"/>
            <a:ext cx="5336556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Door module </a:t>
            </a:r>
            <a:br>
              <a:rPr lang="en-US" sz="2400" dirty="0"/>
            </a:br>
            <a:r>
              <a:rPr lang="en-US" sz="2400" dirty="0"/>
              <a:t>• Card Readers with Wiegand interface</a:t>
            </a:r>
            <a:br>
              <a:rPr lang="en-US" sz="2400" dirty="0"/>
            </a:br>
            <a:r>
              <a:rPr lang="en-US" sz="2400" dirty="0"/>
              <a:t>• Programmable input/output/Relay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1123255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B109CEE-6807-4676-98A3-4942448EC3DF}"/>
              </a:ext>
            </a:extLst>
          </p:cNvPr>
          <p:cNvSpPr txBox="1"/>
          <p:nvPr/>
        </p:nvSpPr>
        <p:spPr>
          <a:xfrm>
            <a:off x="8271844" y="8309440"/>
            <a:ext cx="5102162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Door module (In-and-out)</a:t>
            </a:r>
            <a:br>
              <a:rPr lang="en-US" sz="2400" dirty="0"/>
            </a:br>
            <a:r>
              <a:rPr lang="en-US" sz="2400" dirty="0"/>
              <a:t>• Card Readers with OSDP interface</a:t>
            </a:r>
            <a:br>
              <a:rPr lang="en-US" sz="2400" dirty="0"/>
            </a:br>
            <a:r>
              <a:rPr lang="en-US" sz="2400" dirty="0"/>
              <a:t>• Programmable input/output/Relay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BA8B35-62C3-4E79-88A5-1C9D7EAD9AB4}"/>
              </a:ext>
            </a:extLst>
          </p:cNvPr>
          <p:cNvSpPr/>
          <p:nvPr/>
        </p:nvSpPr>
        <p:spPr>
          <a:xfrm flipV="1">
            <a:off x="7628840" y="9418890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9" y="8463633"/>
            <a:ext cx="396519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Connection of detectors</a:t>
            </a:r>
            <a:br>
              <a:rPr lang="en-US" sz="2400" dirty="0"/>
            </a:br>
            <a:r>
              <a:rPr lang="en-US" sz="2400" dirty="0"/>
              <a:t>• Universal I/O4- module  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239474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2F672280-1AC1-41ED-8039-949647508417}"/>
              </a:ext>
            </a:extLst>
          </p:cNvPr>
          <p:cNvSpPr/>
          <p:nvPr/>
        </p:nvSpPr>
        <p:spPr>
          <a:xfrm>
            <a:off x="7480833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5C483C3-73C9-420F-A8C8-7FDD22C5E294}"/>
              </a:ext>
            </a:extLst>
          </p:cNvPr>
          <p:cNvSpPr/>
          <p:nvPr/>
        </p:nvSpPr>
        <p:spPr>
          <a:xfrm>
            <a:off x="1123255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429ABAD-7E22-433E-9233-F315F3476F2F}"/>
              </a:ext>
            </a:extLst>
          </p:cNvPr>
          <p:cNvSpPr/>
          <p:nvPr/>
        </p:nvSpPr>
        <p:spPr>
          <a:xfrm>
            <a:off x="13839127" y="3333467"/>
            <a:ext cx="4608910" cy="4608910"/>
          </a:xfrm>
          <a:prstGeom prst="ellipse">
            <a:avLst/>
          </a:prstGeom>
          <a:noFill/>
          <a:ln w="479425" cap="flat">
            <a:gradFill>
              <a:gsLst>
                <a:gs pos="9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4B75922-F210-4102-AA6C-F95ED0D6CF71}"/>
              </a:ext>
            </a:extLst>
          </p:cNvPr>
          <p:cNvSpPr txBox="1"/>
          <p:nvPr/>
        </p:nvSpPr>
        <p:spPr>
          <a:xfrm>
            <a:off x="292108" y="151925"/>
            <a:ext cx="277415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2A6BB5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US" sz="5400" u="sng" dirty="0">
                <a:solidFill>
                  <a:schemeClr val="tx1"/>
                </a:solidFill>
              </a:rPr>
              <a:t>Modules</a:t>
            </a:r>
            <a:endParaRPr lang="en-US" sz="5400" b="0" u="sng" dirty="0">
              <a:solidFill>
                <a:schemeClr val="tx1"/>
              </a:solidFill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AD5D743-13C0-4D27-B7E1-BAA5F8978E44}"/>
              </a:ext>
            </a:extLst>
          </p:cNvPr>
          <p:cNvSpPr txBox="1">
            <a:spLocks/>
          </p:cNvSpPr>
          <p:nvPr/>
        </p:nvSpPr>
        <p:spPr>
          <a:xfrm>
            <a:off x="643254" y="2325577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RPT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78859A2-D97E-4A34-BFF3-A8F9ECD9BF1A}"/>
              </a:ext>
            </a:extLst>
          </p:cNvPr>
          <p:cNvSpPr txBox="1">
            <a:spLocks/>
          </p:cNvSpPr>
          <p:nvPr/>
        </p:nvSpPr>
        <p:spPr>
          <a:xfrm>
            <a:off x="7015711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RE4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CFC92E16-BE48-4567-AE99-BD715C037C9D}"/>
              </a:ext>
            </a:extLst>
          </p:cNvPr>
          <p:cNvSpPr txBox="1">
            <a:spLocks/>
          </p:cNvSpPr>
          <p:nvPr/>
        </p:nvSpPr>
        <p:spPr>
          <a:xfrm>
            <a:off x="13374005" y="2320171"/>
            <a:ext cx="5539154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US" sz="4000" u="sng" dirty="0"/>
              <a:t>NOX </a:t>
            </a:r>
            <a:r>
              <a:rPr lang="en-US" sz="4000" u="sng" dirty="0" err="1"/>
              <a:t>THSi</a:t>
            </a:r>
            <a:endParaRPr lang="en-US" sz="1800" dirty="0"/>
          </a:p>
          <a:p>
            <a:pPr hangingPunct="1"/>
            <a:endParaRPr lang="en-US" sz="1800" dirty="0"/>
          </a:p>
          <a:p>
            <a:pPr hangingPunct="1"/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CAF4FE2-82FC-4289-8AB7-0C32DBD444E1}"/>
              </a:ext>
            </a:extLst>
          </p:cNvPr>
          <p:cNvSpPr txBox="1"/>
          <p:nvPr/>
        </p:nvSpPr>
        <p:spPr>
          <a:xfrm>
            <a:off x="1766258" y="8329240"/>
            <a:ext cx="5539153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Allows extra 72 modules</a:t>
            </a:r>
            <a:br>
              <a:rPr lang="en-US" sz="2400" dirty="0"/>
            </a:br>
            <a:r>
              <a:rPr lang="en-US" sz="2400" dirty="0"/>
              <a:t>• Branch off NOX bus </a:t>
            </a:r>
            <a:br>
              <a:rPr lang="en-US" sz="2400" dirty="0"/>
            </a:br>
            <a:r>
              <a:rPr lang="en-US" sz="2400" dirty="0"/>
              <a:t>• Possible IP-bus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AD585AD-7889-4AA2-8374-61245575F62E}"/>
              </a:ext>
            </a:extLst>
          </p:cNvPr>
          <p:cNvSpPr/>
          <p:nvPr/>
        </p:nvSpPr>
        <p:spPr>
          <a:xfrm flipV="1">
            <a:off x="1123255" y="9420403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B109CEE-6807-4676-98A3-4942448EC3DF}"/>
              </a:ext>
            </a:extLst>
          </p:cNvPr>
          <p:cNvSpPr txBox="1"/>
          <p:nvPr/>
        </p:nvSpPr>
        <p:spPr>
          <a:xfrm>
            <a:off x="8271844" y="8327729"/>
            <a:ext cx="4834908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Relay based signaling</a:t>
            </a:r>
            <a:br>
              <a:rPr lang="en-US" sz="2400" dirty="0"/>
            </a:br>
            <a:r>
              <a:rPr lang="en-US" sz="2400" dirty="0"/>
              <a:t>• Elevator control</a:t>
            </a:r>
            <a:br>
              <a:rPr lang="en-US" sz="2400" dirty="0"/>
            </a:br>
            <a:r>
              <a:rPr lang="en-US" sz="2400" dirty="0"/>
              <a:t>• Sirens/Horns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BA8B35-62C3-4E79-88A5-1C9D7EAD9AB4}"/>
              </a:ext>
            </a:extLst>
          </p:cNvPr>
          <p:cNvSpPr/>
          <p:nvPr/>
        </p:nvSpPr>
        <p:spPr>
          <a:xfrm flipV="1">
            <a:off x="7628840" y="9418890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2C2F2E5F-C305-4529-AF17-0CF6B44D771B}"/>
              </a:ext>
            </a:extLst>
          </p:cNvPr>
          <p:cNvSpPr txBox="1"/>
          <p:nvPr/>
        </p:nvSpPr>
        <p:spPr>
          <a:xfrm>
            <a:off x="14777428" y="8317755"/>
            <a:ext cx="5539153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/>
              <a:t>• Temperature and humidity measurement</a:t>
            </a:r>
            <a:br>
              <a:rPr lang="en-US" sz="2400" dirty="0"/>
            </a:br>
            <a:r>
              <a:rPr lang="en-US" sz="2400" dirty="0"/>
              <a:t>• External sensor can be added</a:t>
            </a:r>
            <a:br>
              <a:rPr lang="en-US" sz="2400" dirty="0"/>
            </a:br>
            <a:r>
              <a:rPr lang="en-US" sz="2400" dirty="0"/>
              <a:t>• Relay (e.g., Controlling ventilator) 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49410-0F7A-44DD-A7BC-2017ADAA71B7}"/>
              </a:ext>
            </a:extLst>
          </p:cNvPr>
          <p:cNvSpPr/>
          <p:nvPr/>
        </p:nvSpPr>
        <p:spPr>
          <a:xfrm flipV="1">
            <a:off x="14134425" y="9408915"/>
            <a:ext cx="45719" cy="45719"/>
          </a:xfrm>
          <a:prstGeom prst="ellipse">
            <a:avLst/>
          </a:prstGeom>
          <a:noFill/>
          <a:ln w="479425" cap="flat">
            <a:gradFill>
              <a:gsLst>
                <a:gs pos="70000">
                  <a:srgbClr val="8CBEE3"/>
                </a:gs>
                <a:gs pos="0">
                  <a:srgbClr val="8FA6D1"/>
                </a:gs>
                <a:gs pos="100000">
                  <a:srgbClr val="89D6F4"/>
                </a:gs>
              </a:gsLst>
              <a:lin ang="5400000" scaled="1"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Bildobjekt 11">
            <a:extLst>
              <a:ext uri="{FF2B5EF4-FFF2-40B4-BE49-F238E27FC236}">
                <a16:creationId xmlns:a16="http://schemas.microsoft.com/office/drawing/2014/main" id="{3C2A10A7-8495-473A-B3B1-04749930D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62" y="3873692"/>
            <a:ext cx="3353495" cy="3528459"/>
          </a:xfrm>
          <a:prstGeom prst="rect">
            <a:avLst/>
          </a:prstGeom>
        </p:spPr>
      </p:pic>
      <p:pic>
        <p:nvPicPr>
          <p:cNvPr id="19" name="Bildobjekt 2">
            <a:extLst>
              <a:ext uri="{FF2B5EF4-FFF2-40B4-BE49-F238E27FC236}">
                <a16:creationId xmlns:a16="http://schemas.microsoft.com/office/drawing/2014/main" id="{F74FB79F-E83D-4566-998D-E46228459D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06" y="3427414"/>
            <a:ext cx="6734364" cy="4489576"/>
          </a:xfrm>
          <a:prstGeom prst="rect">
            <a:avLst/>
          </a:prstGeom>
        </p:spPr>
      </p:pic>
      <p:pic>
        <p:nvPicPr>
          <p:cNvPr id="20" name="Bildobjekt 10">
            <a:extLst>
              <a:ext uri="{FF2B5EF4-FFF2-40B4-BE49-F238E27FC236}">
                <a16:creationId xmlns:a16="http://schemas.microsoft.com/office/drawing/2014/main" id="{751DB288-0CF4-451F-AD3F-FA5D911EB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427" y="3507934"/>
            <a:ext cx="6734365" cy="44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98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968</Words>
  <Application>Microsoft Office PowerPoint</Application>
  <PresentationFormat>Brugerdefineret</PresentationFormat>
  <Paragraphs>171</Paragraphs>
  <Slides>25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3" baseType="lpstr">
      <vt:lpstr>Calibri</vt:lpstr>
      <vt:lpstr>Helvetica</vt:lpstr>
      <vt:lpstr>Helvetica Neue</vt:lpstr>
      <vt:lpstr>Helvetica Neue Medium</vt:lpstr>
      <vt:lpstr>Helvetica Neue Thin</vt:lpstr>
      <vt:lpstr>Lato</vt:lpstr>
      <vt:lpstr>Museo 700</vt:lpstr>
      <vt:lpstr>21_BasicWhite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cp:lastModifiedBy>Jasper Johansen</cp:lastModifiedBy>
  <cp:revision>43</cp:revision>
  <dcterms:modified xsi:type="dcterms:W3CDTF">2023-12-14T14:22:53Z</dcterms:modified>
</cp:coreProperties>
</file>